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272" r:id="rId2"/>
    <p:sldId id="273" r:id="rId3"/>
    <p:sldId id="259" r:id="rId4"/>
    <p:sldId id="278" r:id="rId5"/>
    <p:sldId id="262" r:id="rId6"/>
    <p:sldId id="261" r:id="rId7"/>
    <p:sldId id="263" r:id="rId8"/>
    <p:sldId id="264" r:id="rId9"/>
    <p:sldId id="267" r:id="rId10"/>
    <p:sldId id="280" r:id="rId11"/>
    <p:sldId id="266" r:id="rId12"/>
    <p:sldId id="28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D1D8B7"/>
    <a:srgbClr val="A09D79"/>
    <a:srgbClr val="AD5C4D"/>
    <a:srgbClr val="543E35"/>
    <a:srgbClr val="637700"/>
    <a:srgbClr val="FFF4ED"/>
    <a:srgbClr val="5E6A76"/>
    <a:srgbClr val="000000"/>
    <a:srgbClr val="F8F3F0"/>
    <a:srgbClr val="D7D1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830"/>
  </p:normalViewPr>
  <p:slideViewPr>
    <p:cSldViewPr snapToGrid="0">
      <p:cViewPr>
        <p:scale>
          <a:sx n="60" d="100"/>
          <a:sy n="60" d="100"/>
        </p:scale>
        <p:origin x="908" y="180"/>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notesViewPr>
    <p:cSldViewPr snapToGrid="0">
      <p:cViewPr varScale="1">
        <p:scale>
          <a:sx n="58" d="100"/>
          <a:sy n="58" d="100"/>
        </p:scale>
        <p:origin x="324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12/6/2022</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2.png>
</file>

<file path=ppt/media/image3.svg>
</file>

<file path=ppt/media/image4.jpe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12/6/2022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2</a:t>
            </a:fld>
            <a:endParaRPr lang="en-US" dirty="0"/>
          </a:p>
        </p:txBody>
      </p:sp>
    </p:spTree>
    <p:extLst>
      <p:ext uri="{BB962C8B-B14F-4D97-AF65-F5344CB8AC3E}">
        <p14:creationId xmlns:p14="http://schemas.microsoft.com/office/powerpoint/2010/main" val="2915729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9</a:t>
            </a:fld>
            <a:endParaRPr lang="en-US" dirty="0"/>
          </a:p>
        </p:txBody>
      </p:sp>
    </p:spTree>
    <p:extLst>
      <p:ext uri="{BB962C8B-B14F-4D97-AF65-F5344CB8AC3E}">
        <p14:creationId xmlns:p14="http://schemas.microsoft.com/office/powerpoint/2010/main" val="3277221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11</a:t>
            </a:fld>
            <a:endParaRPr lang="en-US" dirty="0"/>
          </a:p>
        </p:txBody>
      </p:sp>
    </p:spTree>
    <p:extLst>
      <p:ext uri="{BB962C8B-B14F-4D97-AF65-F5344CB8AC3E}">
        <p14:creationId xmlns:p14="http://schemas.microsoft.com/office/powerpoint/2010/main" val="1402747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3" name="Freeform: Shape 22">
            <a:extLst>
              <a:ext uri="{FF2B5EF4-FFF2-40B4-BE49-F238E27FC236}">
                <a16:creationId xmlns:a16="http://schemas.microsoft.com/office/drawing/2014/main" id="{84B8E19A-569B-855B-EBF8-C02F2998ABC8}"/>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72795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3325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1976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20626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899277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p:nvPr>
        </p:nvSpPr>
        <p:spPr>
          <a:xfrm>
            <a:off x="63325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p:nvPr>
        </p:nvSpPr>
        <p:spPr>
          <a:xfrm>
            <a:off x="341976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p:nvPr>
        </p:nvSpPr>
        <p:spPr>
          <a:xfrm>
            <a:off x="620626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p:nvPr>
        </p:nvSpPr>
        <p:spPr>
          <a:xfrm>
            <a:off x="899277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Tree>
    <p:extLst>
      <p:ext uri="{BB962C8B-B14F-4D97-AF65-F5344CB8AC3E}">
        <p14:creationId xmlns:p14="http://schemas.microsoft.com/office/powerpoint/2010/main" val="170490853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p:nvSpPr>
          <p:cNvPr id="49" name="Freeform: Shape 48">
            <a:extLst>
              <a:ext uri="{FF2B5EF4-FFF2-40B4-BE49-F238E27FC236}">
                <a16:creationId xmlns:a16="http://schemas.microsoft.com/office/drawing/2014/main"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Tree>
    <p:extLst>
      <p:ext uri="{BB962C8B-B14F-4D97-AF65-F5344CB8AC3E}">
        <p14:creationId xmlns:p14="http://schemas.microsoft.com/office/powerpoint/2010/main" val="3021782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35000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30" name="Freeform: Shape 29">
            <a:extLst>
              <a:ext uri="{FF2B5EF4-FFF2-40B4-BE49-F238E27FC236}">
                <a16:creationId xmlns:a16="http://schemas.microsoft.com/office/drawing/2014/main"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576072" y="355701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576072" y="399592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cxnSp>
        <p:nvCxnSpPr>
          <p:cNvPr id="10" name="Straight Connector 9">
            <a:extLst>
              <a:ext uri="{FF2B5EF4-FFF2-40B4-BE49-F238E27FC236}">
                <a16:creationId xmlns:a16="http://schemas.microsoft.com/office/drawing/2014/main" id="{D6E0E53F-80E4-D83A-8BC2-C22ED75540F5}"/>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1292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478231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p:nvPr>
        </p:nvSpPr>
        <p:spPr>
          <a:xfrm>
            <a:off x="8860536" y="1911096"/>
            <a:ext cx="2944368"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3" name="Straight Connector 32">
            <a:extLst>
              <a:ext uri="{FF2B5EF4-FFF2-40B4-BE49-F238E27FC236}">
                <a16:creationId xmlns:a16="http://schemas.microsoft.com/office/drawing/2014/main" id="{E90718B6-F0C0-E7EE-D41F-B5CE6A11D72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862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8430A716-DF40-A710-4FC7-CCCA4BD957F8}"/>
              </a:ext>
            </a:extLst>
          </p:cNvPr>
          <p:cNvSpPr/>
          <p:nvPr userDrawn="1"/>
        </p:nvSpPr>
        <p:spPr>
          <a:xfrm>
            <a:off x="6323595" y="0"/>
            <a:ext cx="5868404" cy="6164034"/>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
        <p:nvSpPr>
          <p:cNvPr id="48" name="Freeform: Shape 47">
            <a:extLst>
              <a:ext uri="{FF2B5EF4-FFF2-40B4-BE49-F238E27FC236}">
                <a16:creationId xmlns:a16="http://schemas.microsoft.com/office/drawing/2014/main" id="{EACA9FF1-6A56-9028-20F7-293A5DAC2547}"/>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33691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BC3B985-E244-9B94-5C9B-8ED7DCD699F7}"/>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70432"/>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6" name="Freeform: Shape 15">
            <a:extLst>
              <a:ext uri="{FF2B5EF4-FFF2-40B4-BE49-F238E27FC236}">
                <a16:creationId xmlns:a16="http://schemas.microsoft.com/office/drawing/2014/main"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57158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D2FAB7-6DDF-86AA-6FF5-4EBD6234F2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13617423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4364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9522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2788521"/>
            <a:ext cx="6229530" cy="1325563"/>
          </a:xfrm>
        </p:spPr>
        <p:txBody>
          <a:bodyPr/>
          <a:lstStyle>
            <a:lvl1pPr algn="ctr">
              <a:defRPr>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Freeform: Shape 24">
            <a:extLst>
              <a:ext uri="{FF2B5EF4-FFF2-40B4-BE49-F238E27FC236}">
                <a16:creationId xmlns:a16="http://schemas.microsoft.com/office/drawing/2014/main" id="{070813B7-403A-9A3E-5E5C-44C1680DE4C3}"/>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82937281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6502620" cy="676656"/>
          </a:xfrm>
        </p:spPr>
        <p:txBody>
          <a:bodyPr anchor="b"/>
          <a:lstStyle>
            <a:lvl1pPr>
              <a:defRPr sz="4800"/>
            </a:lvl1pPr>
          </a:lstStyle>
          <a:p>
            <a:r>
              <a:rPr lang="en-US" dirty="0"/>
              <a:t>click to edit master title style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icture 8" descr="Shape, circle&#10;&#10;Description automatically generated">
            <a:extLst>
              <a:ext uri="{FF2B5EF4-FFF2-40B4-BE49-F238E27FC236}">
                <a16:creationId xmlns:a16="http://schemas.microsoft.com/office/drawing/2014/main" id="{B5ED90D1-D640-D115-6711-35DE812FC014}"/>
              </a:ext>
            </a:extLst>
          </p:cNvPr>
          <p:cNvPicPr>
            <a:picLocks noChangeAspect="1"/>
          </p:cNvPicPr>
          <p:nvPr userDrawn="1"/>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920489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6"/>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D6B97A1A-D605-738D-8C08-D97B3BBB5274}"/>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3078480"/>
            <a:ext cx="4840641" cy="1773555"/>
          </a:xfrm>
        </p:spPr>
        <p:txBody>
          <a:bodyPr anchor="b"/>
          <a:lstStyle>
            <a:lvl1pPr>
              <a:defRPr sz="6000">
                <a:solidFill>
                  <a:schemeClr val="accent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05721041-CFF4-58F6-F8DE-DFDCD6CC6303}"/>
              </a:ext>
            </a:extLst>
          </p:cNvPr>
          <p:cNvSpPr>
            <a:spLocks noGrp="1"/>
          </p:cNvSpPr>
          <p:nvPr>
            <p:ph type="body" idx="1"/>
          </p:nvPr>
        </p:nvSpPr>
        <p:spPr>
          <a:xfrm>
            <a:off x="2560320" y="4852035"/>
            <a:ext cx="4840641" cy="551411"/>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9" name="Freeform: Shape 18">
            <a:extLst>
              <a:ext uri="{FF2B5EF4-FFF2-40B4-BE49-F238E27FC236}">
                <a16:creationId xmlns:a16="http://schemas.microsoft.com/office/drawing/2014/main" id="{1CC49F1D-4E95-A334-0DE1-5115637E40AF}"/>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11128599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3" name="Freeform: Shape 12">
            <a:extLst>
              <a:ext uri="{FF2B5EF4-FFF2-40B4-BE49-F238E27FC236}">
                <a16:creationId xmlns:a16="http://schemas.microsoft.com/office/drawing/2014/main"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4133274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10515600"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id="{5199B7A0-EDB8-5A2D-0096-78B259F81F83}"/>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pic>
        <p:nvPicPr>
          <p:cNvPr id="26" name="Graphic 25">
            <a:extLst>
              <a:ext uri="{FF2B5EF4-FFF2-40B4-BE49-F238E27FC236}">
                <a16:creationId xmlns:a16="http://schemas.microsoft.com/office/drawing/2014/main" id="{9A083F98-8E0D-14F8-CA40-D0B5AB8037E2}"/>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411582" y="447749"/>
            <a:ext cx="2330685" cy="1898712"/>
          </a:xfrm>
          <a:prstGeom prst="rect">
            <a:avLst/>
          </a:prstGeom>
        </p:spPr>
      </p:pic>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p:nvPr>
        </p:nvSpPr>
        <p:spPr>
          <a:xfrm>
            <a:off x="3278188" y="2740025"/>
            <a:ext cx="5688012" cy="2028825"/>
          </a:xfrm>
        </p:spPr>
        <p:txBody>
          <a:bodyPr>
            <a:normAutofit/>
          </a:bodyPr>
          <a:lstStyle>
            <a:lvl1pPr marL="0" indent="0" algn="ctr">
              <a:lnSpc>
                <a:spcPct val="100000"/>
              </a:lnSpc>
              <a:spcBef>
                <a:spcPts val="0"/>
              </a:spcBef>
              <a:buNone/>
              <a:defRPr sz="2400"/>
            </a:lvl1pPr>
          </a:lstStyle>
          <a:p>
            <a:pPr lvl="0"/>
            <a:r>
              <a:rPr lang="en-US"/>
              <a:t>Click to edit Master text styles</a:t>
            </a:r>
          </a:p>
        </p:txBody>
      </p:sp>
      <p:sp>
        <p:nvSpPr>
          <p:cNvPr id="2" name="Title 1">
            <a:extLst>
              <a:ext uri="{FF2B5EF4-FFF2-40B4-BE49-F238E27FC236}">
                <a16:creationId xmlns:a16="http://schemas.microsoft.com/office/drawing/2014/main" id="{867817C7-4A09-9188-0BD5-838E3AD61F1A}"/>
              </a:ext>
            </a:extLst>
          </p:cNvPr>
          <p:cNvSpPr>
            <a:spLocks noGrp="1"/>
          </p:cNvSpPr>
          <p:nvPr>
            <p:ph type="title"/>
          </p:nvPr>
        </p:nvSpPr>
        <p:spPr>
          <a:xfrm>
            <a:off x="838200" y="1901952"/>
            <a:ext cx="10515600" cy="466344"/>
          </a:xfrm>
        </p:spPr>
        <p:txBody>
          <a:bodyPr/>
          <a:lstStyle>
            <a:lvl1pPr algn="ctr">
              <a:defRPr sz="2400" cap="all" baseline="0">
                <a:latin typeface="Gill Sans Nova" panose="020B0602020104020203" pitchFamily="34" charset="0"/>
              </a:defRPr>
            </a:lvl1pPr>
          </a:lstStyle>
          <a:p>
            <a:r>
              <a:rPr lang="en-US"/>
              <a:t>Click to edit Master title style</a:t>
            </a:r>
            <a:endParaRPr lang="en-US" dirty="0"/>
          </a:p>
        </p:txBody>
      </p:sp>
      <p:sp>
        <p:nvSpPr>
          <p:cNvPr id="22" name="Freeform: Shape 21">
            <a:extLst>
              <a:ext uri="{FF2B5EF4-FFF2-40B4-BE49-F238E27FC236}">
                <a16:creationId xmlns:a16="http://schemas.microsoft.com/office/drawing/2014/main" id="{83712F38-4391-A499-56E2-8F095A506D08}"/>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8" name="Freeform: Shape 27">
            <a:extLst>
              <a:ext uri="{FF2B5EF4-FFF2-40B4-BE49-F238E27FC236}">
                <a16:creationId xmlns:a16="http://schemas.microsoft.com/office/drawing/2014/main" id="{B1BA04E2-C77D-D0F1-EC03-2F832DFA5498}"/>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7786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4412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43493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926040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8" name="Freeform: Shape 17">
            <a:extLst>
              <a:ext uri="{FF2B5EF4-FFF2-40B4-BE49-F238E27FC236}">
                <a16:creationId xmlns:a16="http://schemas.microsoft.com/office/drawing/2014/main" id="{F0A8F0DB-3D3D-DC0F-84AC-4386B58AD6E5}"/>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830715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p:hf hdr="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s://en.wikipedia.org/wiki/Transportation_theory_(mathematics)#cite_note-RaoRao2009-6" TargetMode="Externa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9.xml"/><Relationship Id="rId5" Type="http://schemas.openxmlformats.org/officeDocument/2006/relationships/image" Target="../media/image9.jpg"/><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8BB83-CA62-C813-5584-9F9C32557A2B}"/>
              </a:ext>
            </a:extLst>
          </p:cNvPr>
          <p:cNvSpPr>
            <a:spLocks noGrp="1"/>
          </p:cNvSpPr>
          <p:nvPr>
            <p:ph type="ctrTitle"/>
          </p:nvPr>
        </p:nvSpPr>
        <p:spPr/>
        <p:txBody>
          <a:bodyPr/>
          <a:lstStyle/>
          <a:p>
            <a:r>
              <a:rPr lang="en-US" dirty="0"/>
              <a:t>Transportation Problem</a:t>
            </a:r>
          </a:p>
        </p:txBody>
      </p:sp>
      <p:sp>
        <p:nvSpPr>
          <p:cNvPr id="4" name="Subtitle 2">
            <a:extLst>
              <a:ext uri="{FF2B5EF4-FFF2-40B4-BE49-F238E27FC236}">
                <a16:creationId xmlns:a16="http://schemas.microsoft.com/office/drawing/2014/main" id="{A5E0F63F-AC88-10D4-DFCE-D86BD8FC4F7A}"/>
              </a:ext>
            </a:extLst>
          </p:cNvPr>
          <p:cNvSpPr txBox="1">
            <a:spLocks/>
          </p:cNvSpPr>
          <p:nvPr/>
        </p:nvSpPr>
        <p:spPr>
          <a:xfrm>
            <a:off x="1598428" y="3701828"/>
            <a:ext cx="9144000" cy="1655762"/>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2"/>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a:t>Huzefa Ayub</a:t>
            </a:r>
          </a:p>
          <a:p>
            <a:r>
              <a:rPr lang="en-US"/>
              <a:t>Roll-203034-11-0103</a:t>
            </a:r>
          </a:p>
          <a:p>
            <a:r>
              <a:rPr lang="en-US"/>
              <a:t>BSc Mathematics(Hons)</a:t>
            </a:r>
          </a:p>
          <a:p>
            <a:r>
              <a:rPr lang="en-US"/>
              <a:t>Semester 5</a:t>
            </a:r>
            <a:endParaRPr lang="en-US" dirty="0"/>
          </a:p>
        </p:txBody>
      </p:sp>
    </p:spTree>
    <p:extLst>
      <p:ext uri="{BB962C8B-B14F-4D97-AF65-F5344CB8AC3E}">
        <p14:creationId xmlns:p14="http://schemas.microsoft.com/office/powerpoint/2010/main" val="417536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7AB109-D696-F27C-BD95-5BEBCF3AC000}"/>
              </a:ext>
            </a:extLst>
          </p:cNvPr>
          <p:cNvSpPr>
            <a:spLocks noGrp="1"/>
          </p:cNvSpPr>
          <p:nvPr>
            <p:ph type="title"/>
          </p:nvPr>
        </p:nvSpPr>
        <p:spPr/>
        <p:txBody>
          <a:bodyPr/>
          <a:lstStyle/>
          <a:p>
            <a:r>
              <a:rPr lang="en-US" dirty="0"/>
              <a:t>summary</a:t>
            </a:r>
          </a:p>
        </p:txBody>
      </p:sp>
      <p:sp>
        <p:nvSpPr>
          <p:cNvPr id="2" name="Text Placeholder 1">
            <a:extLst>
              <a:ext uri="{FF2B5EF4-FFF2-40B4-BE49-F238E27FC236}">
                <a16:creationId xmlns:a16="http://schemas.microsoft.com/office/drawing/2014/main" id="{60ADE49E-7CC1-6704-5852-FAE992A0EEC4}"/>
              </a:ext>
            </a:extLst>
          </p:cNvPr>
          <p:cNvSpPr>
            <a:spLocks noGrp="1"/>
          </p:cNvSpPr>
          <p:nvPr>
            <p:ph type="body" sz="half" idx="2"/>
          </p:nvPr>
        </p:nvSpPr>
        <p:spPr>
          <a:xfrm>
            <a:off x="576071" y="1782460"/>
            <a:ext cx="5154877" cy="4070729"/>
          </a:xfrm>
        </p:spPr>
        <p:txBody>
          <a:bodyPr>
            <a:normAutofit/>
          </a:bodyPr>
          <a:lstStyle/>
          <a:p>
            <a:r>
              <a:rPr lang="en-US" sz="2400" b="0" i="0" dirty="0">
                <a:solidFill>
                  <a:schemeClr val="accent1">
                    <a:lumMod val="25000"/>
                  </a:schemeClr>
                </a:solidFill>
                <a:effectLst/>
              </a:rPr>
              <a:t>The transportation problem is one of the most frequently encountered applications in real life situations. The transportation problem indicates the amount of consignment to be transported from various origins to different destinations so that the total transportation cost is minimized without violating the availability constraints and the requirement constraints.</a:t>
            </a:r>
            <a:endParaRPr lang="en-US" sz="2400" dirty="0">
              <a:solidFill>
                <a:schemeClr val="accent1">
                  <a:lumMod val="25000"/>
                </a:schemeClr>
              </a:solidFill>
            </a:endParaRPr>
          </a:p>
        </p:txBody>
      </p:sp>
      <p:pic>
        <p:nvPicPr>
          <p:cNvPr id="8" name="Picture Placeholder 7" descr="Person harvesting lettuce from a garden">
            <a:extLst>
              <a:ext uri="{FF2B5EF4-FFF2-40B4-BE49-F238E27FC236}">
                <a16:creationId xmlns:a16="http://schemas.microsoft.com/office/drawing/2014/main" id="{71DAFD00-5660-EAA6-4DE3-83F373055A99}"/>
              </a:ext>
            </a:extLst>
          </p:cNvPr>
          <p:cNvPicPr>
            <a:picLocks noGrp="1" noChangeAspect="1"/>
          </p:cNvPicPr>
          <p:nvPr>
            <p:ph type="pic" idx="1"/>
          </p:nvPr>
        </p:nvPicPr>
        <p:blipFill>
          <a:blip r:embed="rId2"/>
          <a:srcRect l="32" r="32"/>
          <a:stretch>
            <a:fillRect/>
          </a:stretch>
        </p:blipFill>
        <p:spPr/>
      </p:pic>
      <p:sp>
        <p:nvSpPr>
          <p:cNvPr id="4" name="Date Placeholder 3">
            <a:extLst>
              <a:ext uri="{FF2B5EF4-FFF2-40B4-BE49-F238E27FC236}">
                <a16:creationId xmlns:a16="http://schemas.microsoft.com/office/drawing/2014/main" id="{90EE3569-F451-360A-870F-C2F3992E9A8C}"/>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79E5D029-257A-C084-D723-B5E115AFEAF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8B697A5-63AE-CFF2-701C-13C0448CEBA9}"/>
              </a:ext>
            </a:extLst>
          </p:cNvPr>
          <p:cNvSpPr>
            <a:spLocks noGrp="1"/>
          </p:cNvSpPr>
          <p:nvPr>
            <p:ph type="sldNum" sz="quarter" idx="12"/>
          </p:nvPr>
        </p:nvSpPr>
        <p:spPr/>
        <p:txBody>
          <a:bodyPr/>
          <a:lstStyle/>
          <a:p>
            <a:fld id="{58FB4751-880F-D840-AAA9-3A15815CC996}" type="slidenum">
              <a:rPr lang="en-US" smtClean="0"/>
              <a:t>10</a:t>
            </a:fld>
            <a:endParaRPr lang="en-US" dirty="0"/>
          </a:p>
        </p:txBody>
      </p:sp>
    </p:spTree>
    <p:extLst>
      <p:ext uri="{BB962C8B-B14F-4D97-AF65-F5344CB8AC3E}">
        <p14:creationId xmlns:p14="http://schemas.microsoft.com/office/powerpoint/2010/main" val="3418206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645BD6E-D504-0AAE-E7AB-615D99588185}"/>
              </a:ext>
            </a:extLst>
          </p:cNvPr>
          <p:cNvSpPr>
            <a:spLocks noGrp="1"/>
          </p:cNvSpPr>
          <p:nvPr>
            <p:ph type="title"/>
          </p:nvPr>
        </p:nvSpPr>
        <p:spPr/>
        <p:txBody>
          <a:bodyPr/>
          <a:lstStyle/>
          <a:p>
            <a:r>
              <a:rPr lang="en-US" dirty="0"/>
              <a:t>References</a:t>
            </a:r>
          </a:p>
        </p:txBody>
      </p:sp>
      <p:sp>
        <p:nvSpPr>
          <p:cNvPr id="3" name="Date Placeholder 2">
            <a:extLst>
              <a:ext uri="{FF2B5EF4-FFF2-40B4-BE49-F238E27FC236}">
                <a16:creationId xmlns:a16="http://schemas.microsoft.com/office/drawing/2014/main" id="{F4461112-1314-1F15-2239-5EFCF120CB67}"/>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33D4406C-089C-C2FF-4CED-A1744760FE3A}"/>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705CC93-7672-B278-4A84-0AB0F7221F04}"/>
              </a:ext>
            </a:extLst>
          </p:cNvPr>
          <p:cNvSpPr>
            <a:spLocks noGrp="1"/>
          </p:cNvSpPr>
          <p:nvPr>
            <p:ph type="sldNum" sz="quarter" idx="12"/>
          </p:nvPr>
        </p:nvSpPr>
        <p:spPr/>
        <p:txBody>
          <a:bodyPr/>
          <a:lstStyle/>
          <a:p>
            <a:fld id="{58FB4751-880F-D840-AAA9-3A15815CC996}" type="slidenum">
              <a:rPr lang="en-US" smtClean="0"/>
              <a:t>11</a:t>
            </a:fld>
            <a:endParaRPr lang="en-US" dirty="0"/>
          </a:p>
        </p:txBody>
      </p:sp>
      <p:sp>
        <p:nvSpPr>
          <p:cNvPr id="7" name="TextBox 6">
            <a:extLst>
              <a:ext uri="{FF2B5EF4-FFF2-40B4-BE49-F238E27FC236}">
                <a16:creationId xmlns:a16="http://schemas.microsoft.com/office/drawing/2014/main" id="{7E8F99B5-32C2-86B2-942D-EAB039A3D3D5}"/>
              </a:ext>
            </a:extLst>
          </p:cNvPr>
          <p:cNvSpPr txBox="1"/>
          <p:nvPr/>
        </p:nvSpPr>
        <p:spPr>
          <a:xfrm>
            <a:off x="659219" y="1733107"/>
            <a:ext cx="10685721" cy="3693319"/>
          </a:xfrm>
          <a:prstGeom prst="rect">
            <a:avLst/>
          </a:prstGeom>
          <a:noFill/>
        </p:spPr>
        <p:txBody>
          <a:bodyPr wrap="square" rtlCol="0">
            <a:spAutoFit/>
          </a:bodyPr>
          <a:lstStyle/>
          <a:p>
            <a:pPr marL="285750" indent="-285750">
              <a:buFont typeface="Arial" panose="020B0604020202020204" pitchFamily="34" charset="0"/>
              <a:buChar char="•"/>
            </a:pPr>
            <a:r>
              <a:rPr lang="en-IN" sz="3600" dirty="0"/>
              <a:t>Application of transportation problems in real life (article)</a:t>
            </a:r>
          </a:p>
          <a:p>
            <a:pPr marL="285750" indent="-285750">
              <a:buFont typeface="Arial" panose="020B0604020202020204" pitchFamily="34" charset="0"/>
              <a:buChar char="•"/>
            </a:pPr>
            <a:r>
              <a:rPr lang="en-IN" sz="3600" dirty="0"/>
              <a:t>Transportation Theory (Wikipedia)</a:t>
            </a:r>
          </a:p>
          <a:p>
            <a:pPr marL="285750" indent="-285750">
              <a:buFont typeface="Arial" panose="020B0604020202020204" pitchFamily="34" charset="0"/>
              <a:buChar char="•"/>
            </a:pPr>
            <a:r>
              <a:rPr lang="en-IN" sz="3600" dirty="0"/>
              <a:t>Comparison of transportation problem in operational research</a:t>
            </a:r>
          </a:p>
          <a:p>
            <a:pPr marL="285750" indent="-285750">
              <a:buFont typeface="Arial" panose="020B0604020202020204" pitchFamily="34" charset="0"/>
              <a:buChar char="•"/>
            </a:pPr>
            <a:r>
              <a:rPr lang="en-IN" sz="3600" dirty="0"/>
              <a:t>Linear Programming and Game theory by Ghosh &amp; Chakravarty</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1234133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6D4E-8B4F-62B8-F551-56379B923E78}"/>
              </a:ext>
            </a:extLst>
          </p:cNvPr>
          <p:cNvSpPr>
            <a:spLocks noGrp="1"/>
          </p:cNvSpPr>
          <p:nvPr>
            <p:ph type="ctrTitle"/>
          </p:nvPr>
        </p:nvSpPr>
        <p:spPr/>
        <p:txBody>
          <a:bodyPr/>
          <a:lstStyle/>
          <a:p>
            <a:r>
              <a:rPr lang="en-US" dirty="0"/>
              <a:t>thank you </a:t>
            </a:r>
          </a:p>
        </p:txBody>
      </p:sp>
      <p:sp>
        <p:nvSpPr>
          <p:cNvPr id="3" name="Subtitle 2">
            <a:extLst>
              <a:ext uri="{FF2B5EF4-FFF2-40B4-BE49-F238E27FC236}">
                <a16:creationId xmlns:a16="http://schemas.microsoft.com/office/drawing/2014/main" id="{FF07BEBE-18E8-4025-FF6F-EC0130CB4F22}"/>
              </a:ext>
            </a:extLst>
          </p:cNvPr>
          <p:cNvSpPr>
            <a:spLocks noGrp="1"/>
          </p:cNvSpPr>
          <p:nvPr>
            <p:ph type="subTitle" idx="1"/>
          </p:nvPr>
        </p:nvSpPr>
        <p:spPr/>
        <p:txBody>
          <a:bodyPr>
            <a:normAutofit lnSpcReduction="10000"/>
          </a:bodyPr>
          <a:lstStyle/>
          <a:p>
            <a:r>
              <a:rPr lang="en-US" dirty="0"/>
              <a:t>Huzefa Ayub</a:t>
            </a:r>
          </a:p>
          <a:p>
            <a:r>
              <a:rPr lang="en-US" dirty="0"/>
              <a:t>Roll-203034-11-0103</a:t>
            </a:r>
          </a:p>
          <a:p>
            <a:r>
              <a:rPr lang="en-US" dirty="0"/>
              <a:t>BSc Mathematics(Hons)</a:t>
            </a:r>
          </a:p>
          <a:p>
            <a:r>
              <a:rPr lang="en-US" dirty="0"/>
              <a:t>Semester 5</a:t>
            </a:r>
          </a:p>
        </p:txBody>
      </p:sp>
    </p:spTree>
    <p:extLst>
      <p:ext uri="{BB962C8B-B14F-4D97-AF65-F5344CB8AC3E}">
        <p14:creationId xmlns:p14="http://schemas.microsoft.com/office/powerpoint/2010/main" val="2577936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878135-3F5C-BB53-0082-122956799B79}"/>
              </a:ext>
            </a:extLst>
          </p:cNvPr>
          <p:cNvSpPr>
            <a:spLocks noGrp="1"/>
          </p:cNvSpPr>
          <p:nvPr>
            <p:ph type="title"/>
          </p:nvPr>
        </p:nvSpPr>
        <p:spPr/>
        <p:txBody>
          <a:bodyPr/>
          <a:lstStyle/>
          <a:p>
            <a:r>
              <a:rPr lang="en-US" dirty="0"/>
              <a:t>agenda</a:t>
            </a:r>
          </a:p>
        </p:txBody>
      </p:sp>
      <p:graphicFrame>
        <p:nvGraphicFramePr>
          <p:cNvPr id="2" name="Table 4">
            <a:extLst>
              <a:ext uri="{FF2B5EF4-FFF2-40B4-BE49-F238E27FC236}">
                <a16:creationId xmlns:a16="http://schemas.microsoft.com/office/drawing/2014/main" id="{14883AB6-E6D8-70A9-3CCB-61E120FC6000}"/>
              </a:ext>
            </a:extLst>
          </p:cNvPr>
          <p:cNvGraphicFramePr>
            <a:graphicFrameLocks noGrp="1"/>
          </p:cNvGraphicFramePr>
          <p:nvPr>
            <p:ph idx="1"/>
            <p:extLst>
              <p:ext uri="{D42A27DB-BD31-4B8C-83A1-F6EECF244321}">
                <p14:modId xmlns:p14="http://schemas.microsoft.com/office/powerpoint/2010/main" val="1153360842"/>
              </p:ext>
            </p:extLst>
          </p:nvPr>
        </p:nvGraphicFramePr>
        <p:xfrm>
          <a:off x="7791450" y="1169988"/>
          <a:ext cx="4132263" cy="4838913"/>
        </p:xfrm>
        <a:graphic>
          <a:graphicData uri="http://schemas.openxmlformats.org/drawingml/2006/table">
            <a:tbl>
              <a:tblPr firstRow="1" bandRow="1"/>
              <a:tblGrid>
                <a:gridCol w="4132263">
                  <a:extLst>
                    <a:ext uri="{9D8B030D-6E8A-4147-A177-3AD203B41FA5}">
                      <a16:colId xmlns:a16="http://schemas.microsoft.com/office/drawing/2014/main" val="1563570424"/>
                    </a:ext>
                  </a:extLst>
                </a:gridCol>
              </a:tblGrid>
              <a:tr h="755631">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INTRODUCTION</a:t>
                      </a:r>
                    </a:p>
                    <a:p>
                      <a:pPr algn="r"/>
                      <a:r>
                        <a:rPr lang="en-US" sz="1800" dirty="0">
                          <a:latin typeface="+mj-lt"/>
                        </a:rPr>
                        <a:t>3</a:t>
                      </a:r>
                    </a:p>
                  </a:txBody>
                  <a:tcPr>
                    <a:lnL w="12700" cmpd="sng">
                      <a:noFill/>
                      <a:prstDash val="solid"/>
                    </a:lnL>
                    <a:lnR w="12700" cmpd="sng">
                      <a:noFill/>
                      <a:prstDash val="solid"/>
                    </a:lnR>
                    <a:lnT w="12700" cmpd="sng">
                      <a:noFill/>
                      <a:prstDash val="soli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9471877"/>
                  </a:ext>
                </a:extLst>
              </a:tr>
              <a:tr h="1054249">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TRANSPORTATION PROBLEM</a:t>
                      </a:r>
                    </a:p>
                    <a:p>
                      <a:pPr marL="0" algn="r" defTabSz="914400" rtl="0" eaLnBrk="1" latinLnBrk="0" hangingPunct="1"/>
                      <a:r>
                        <a:rPr lang="en-US" sz="1800" kern="1200" dirty="0">
                          <a:solidFill>
                            <a:schemeClr val="tx1"/>
                          </a:solidFill>
                          <a:latin typeface="+mj-lt"/>
                          <a:ea typeface="+mn-ea"/>
                          <a:cs typeface="+mn-cs"/>
                        </a:rPr>
                        <a:t>4</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36238222"/>
                  </a:ext>
                </a:extLst>
              </a:tr>
              <a:tr h="1075765">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HISTORY</a:t>
                      </a:r>
                    </a:p>
                    <a:p>
                      <a:pPr marL="0" algn="r" defTabSz="914400" rtl="0" eaLnBrk="1" latinLnBrk="0" hangingPunct="1"/>
                      <a:r>
                        <a:rPr lang="en-US" sz="1800" kern="1200" dirty="0">
                          <a:solidFill>
                            <a:schemeClr val="tx1"/>
                          </a:solidFill>
                          <a:latin typeface="+mj-lt"/>
                          <a:ea typeface="+mn-ea"/>
                          <a:cs typeface="+mn-cs"/>
                        </a:rPr>
                        <a:t>7</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4452646"/>
                  </a:ext>
                </a:extLst>
              </a:tr>
              <a:tr h="1032734">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USES</a:t>
                      </a:r>
                    </a:p>
                    <a:p>
                      <a:pPr marL="0" algn="r" defTabSz="914400" rtl="0" eaLnBrk="1" latinLnBrk="0" hangingPunct="1"/>
                      <a:r>
                        <a:rPr lang="en-US" sz="1800" kern="1200" dirty="0">
                          <a:solidFill>
                            <a:schemeClr val="tx1"/>
                          </a:solidFill>
                          <a:latin typeface="+mj-lt"/>
                          <a:ea typeface="+mn-ea"/>
                          <a:cs typeface="+mn-cs"/>
                        </a:rPr>
                        <a:t>9</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90977400"/>
                  </a:ext>
                </a:extLst>
              </a:tr>
              <a:tr h="920534">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SUMMARY</a:t>
                      </a:r>
                    </a:p>
                    <a:p>
                      <a:pPr marL="0" algn="r" defTabSz="914400" rtl="0" eaLnBrk="1" latinLnBrk="0" hangingPunct="1"/>
                      <a:r>
                        <a:rPr lang="en-US" sz="1800" kern="1200" dirty="0">
                          <a:solidFill>
                            <a:schemeClr val="tx1"/>
                          </a:solidFill>
                          <a:latin typeface="+mj-lt"/>
                          <a:ea typeface="+mn-ea"/>
                          <a:cs typeface="+mn-cs"/>
                        </a:rPr>
                        <a:t>10</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056376589"/>
                  </a:ext>
                </a:extLst>
              </a:tr>
            </a:tbl>
          </a:graphicData>
        </a:graphic>
      </p:graphicFrame>
    </p:spTree>
    <p:extLst>
      <p:ext uri="{BB962C8B-B14F-4D97-AF65-F5344CB8AC3E}">
        <p14:creationId xmlns:p14="http://schemas.microsoft.com/office/powerpoint/2010/main" val="3474133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p:txBody>
          <a:bodyPr/>
          <a:lstStyle/>
          <a:p>
            <a:r>
              <a:rPr lang="en-US" dirty="0"/>
              <a:t>introduction</a:t>
            </a: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143681" y="1533002"/>
            <a:ext cx="7033296" cy="4070729"/>
          </a:xfrm>
        </p:spPr>
        <p:txBody>
          <a:bodyPr>
            <a:noAutofit/>
          </a:bodyPr>
          <a:lstStyle/>
          <a:p>
            <a:pPr algn="just"/>
            <a:r>
              <a:rPr lang="en-US" sz="2000" b="0" i="0" dirty="0">
                <a:solidFill>
                  <a:srgbClr val="444444"/>
                </a:solidFill>
                <a:effectLst/>
              </a:rPr>
              <a:t>The transportation problem in operational research is concerned with finding the minimum cost of transporting a single commodity from a given number of sources to a given number of destinations. These types of problems can be solved by general network methods</a:t>
            </a:r>
          </a:p>
          <a:p>
            <a:pPr algn="just"/>
            <a:endParaRPr lang="en-US" sz="2000" b="0" i="0" dirty="0">
              <a:solidFill>
                <a:srgbClr val="444444"/>
              </a:solidFill>
              <a:effectLst/>
            </a:endParaRPr>
          </a:p>
          <a:p>
            <a:pPr algn="just"/>
            <a:r>
              <a:rPr lang="en-US" sz="2000" b="0" i="0" dirty="0">
                <a:solidFill>
                  <a:srgbClr val="444444"/>
                </a:solidFill>
                <a:effectLst/>
              </a:rPr>
              <a:t>The data of the model include</a:t>
            </a:r>
          </a:p>
          <a:p>
            <a:pPr algn="just">
              <a:buFont typeface="+mj-lt"/>
              <a:buAutoNum type="arabicPeriod"/>
            </a:pPr>
            <a:r>
              <a:rPr lang="en-US" sz="2000" b="0" i="0" dirty="0">
                <a:solidFill>
                  <a:srgbClr val="333333"/>
                </a:solidFill>
                <a:effectLst/>
              </a:rPr>
              <a:t>The level of supply at each source and the amount of demand at each destination.</a:t>
            </a:r>
          </a:p>
          <a:p>
            <a:pPr algn="just">
              <a:buFont typeface="+mj-lt"/>
              <a:buAutoNum type="arabicPeriod"/>
            </a:pPr>
            <a:r>
              <a:rPr lang="en-US" sz="2000" b="0" i="0" dirty="0">
                <a:solidFill>
                  <a:srgbClr val="333333"/>
                </a:solidFill>
                <a:effectLst/>
              </a:rPr>
              <a:t>The unit transportation cost of the commodity from each source to each destination.</a:t>
            </a:r>
          </a:p>
          <a:p>
            <a:pPr algn="just"/>
            <a:endParaRPr lang="en-US" sz="2000" b="0" i="0" dirty="0">
              <a:solidFill>
                <a:srgbClr val="444444"/>
              </a:solidFill>
              <a:effectLst/>
            </a:endParaRPr>
          </a:p>
          <a:p>
            <a:pPr algn="just"/>
            <a:r>
              <a:rPr lang="en-US" sz="2000" b="0" i="0" dirty="0">
                <a:solidFill>
                  <a:srgbClr val="444444"/>
                </a:solidFill>
                <a:effectLst/>
              </a:rPr>
              <a:t>Since there is only one commodity, a destination can receive its demand from more than one source. The objective is to determine how much should be shipped from each source to each destination so as to minimize the total transportation cost.</a:t>
            </a:r>
          </a:p>
          <a:p>
            <a:endParaRPr lang="en-US" sz="2000" dirty="0"/>
          </a:p>
        </p:txBody>
      </p:sp>
      <p:pic>
        <p:nvPicPr>
          <p:cNvPr id="22" name="Picture Placeholder 21" descr="Person in black skirt and white shirt holding some dandelions">
            <a:extLst>
              <a:ext uri="{FF2B5EF4-FFF2-40B4-BE49-F238E27FC236}">
                <a16:creationId xmlns:a16="http://schemas.microsoft.com/office/drawing/2014/main" id="{07415596-3C86-E792-A622-F817DB08D587}"/>
              </a:ext>
            </a:extLst>
          </p:cNvPr>
          <p:cNvPicPr>
            <a:picLocks noGrp="1" noChangeAspect="1"/>
          </p:cNvPicPr>
          <p:nvPr>
            <p:ph type="pic" idx="1"/>
          </p:nvPr>
        </p:nvPicPr>
        <p:blipFill rotWithShape="1">
          <a:blip r:embed="rId2" cstate="screen">
            <a:extLst>
              <a:ext uri="{28A0092B-C50C-407E-A947-70E740481C1C}">
                <a14:useLocalDpi xmlns:a14="http://schemas.microsoft.com/office/drawing/2010/main"/>
              </a:ext>
            </a:extLst>
          </a:blip>
          <a:srcRect t="24" b="24"/>
          <a:stretch/>
        </p:blipFill>
        <p:spPr/>
      </p:pic>
      <p:sp>
        <p:nvSpPr>
          <p:cNvPr id="2" name="Date Placeholder 1">
            <a:extLst>
              <a:ext uri="{FF2B5EF4-FFF2-40B4-BE49-F238E27FC236}">
                <a16:creationId xmlns:a16="http://schemas.microsoft.com/office/drawing/2014/main" id="{DA884D8B-635B-7402-1437-04A104C24B54}"/>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FAD9BE9C-B5EA-5DA0-9156-6E05D3882992}"/>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p:txBody>
          <a:bodyPr/>
          <a:lstStyle/>
          <a:p>
            <a:fld id="{58FB4751-880F-D840-AAA9-3A15815CC996}" type="slidenum">
              <a:rPr lang="en-US" smtClean="0"/>
              <a:pPr/>
              <a:t>3</a:t>
            </a:fld>
            <a:endParaRPr lang="en-US" dirty="0"/>
          </a:p>
        </p:txBody>
      </p:sp>
    </p:spTree>
    <p:extLst>
      <p:ext uri="{BB962C8B-B14F-4D97-AF65-F5344CB8AC3E}">
        <p14:creationId xmlns:p14="http://schemas.microsoft.com/office/powerpoint/2010/main" val="3435077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377AF6-2477-81EC-D1BC-43FD72DF18F6}"/>
              </a:ext>
            </a:extLst>
          </p:cNvPr>
          <p:cNvSpPr>
            <a:spLocks noGrp="1"/>
          </p:cNvSpPr>
          <p:nvPr>
            <p:ph type="title"/>
          </p:nvPr>
        </p:nvSpPr>
        <p:spPr>
          <a:xfrm>
            <a:off x="7042484" y="441158"/>
            <a:ext cx="5005137" cy="1773555"/>
          </a:xfrm>
        </p:spPr>
        <p:txBody>
          <a:bodyPr/>
          <a:lstStyle/>
          <a:p>
            <a:pPr algn="r"/>
            <a:r>
              <a:rPr lang="en-US" sz="2800" dirty="0"/>
              <a:t>REAL LIFE APPLICATION OF TRANSPORTATION PROBLEM IN MALAYSIAN PETROCHEMICAL COMPANY</a:t>
            </a:r>
          </a:p>
        </p:txBody>
      </p:sp>
      <p:sp>
        <p:nvSpPr>
          <p:cNvPr id="4" name="TextBox 3">
            <a:extLst>
              <a:ext uri="{FF2B5EF4-FFF2-40B4-BE49-F238E27FC236}">
                <a16:creationId xmlns:a16="http://schemas.microsoft.com/office/drawing/2014/main" id="{DEB967B9-9936-6FEC-2B1A-46EF1980497D}"/>
              </a:ext>
            </a:extLst>
          </p:cNvPr>
          <p:cNvSpPr txBox="1"/>
          <p:nvPr/>
        </p:nvSpPr>
        <p:spPr>
          <a:xfrm>
            <a:off x="173255" y="5563402"/>
            <a:ext cx="6189044" cy="1200329"/>
          </a:xfrm>
          <a:prstGeom prst="rect">
            <a:avLst/>
          </a:prstGeom>
          <a:noFill/>
        </p:spPr>
        <p:txBody>
          <a:bodyPr wrap="square" rtlCol="0">
            <a:spAutoFit/>
          </a:bodyPr>
          <a:lstStyle/>
          <a:p>
            <a:r>
              <a:rPr lang="en-US" dirty="0">
                <a:solidFill>
                  <a:schemeClr val="accent1"/>
                </a:solidFill>
              </a:rPr>
              <a:t>The demand is not equal to the production capacity therefore the solution is not balanced. To balance the solution, we assume a dummy column D6 with a demand of 8. Now Demand = Production Capacity thus the solution is balanced.</a:t>
            </a:r>
            <a:endParaRPr lang="en-IN" dirty="0">
              <a:solidFill>
                <a:schemeClr val="accent1"/>
              </a:solidFill>
            </a:endParaRPr>
          </a:p>
        </p:txBody>
      </p:sp>
      <p:graphicFrame>
        <p:nvGraphicFramePr>
          <p:cNvPr id="8" name="Table 8">
            <a:extLst>
              <a:ext uri="{FF2B5EF4-FFF2-40B4-BE49-F238E27FC236}">
                <a16:creationId xmlns:a16="http://schemas.microsoft.com/office/drawing/2014/main" id="{7E6B234E-F1C3-FC83-F429-402BD9F74DAA}"/>
              </a:ext>
            </a:extLst>
          </p:cNvPr>
          <p:cNvGraphicFramePr>
            <a:graphicFrameLocks noGrp="1"/>
          </p:cNvGraphicFramePr>
          <p:nvPr>
            <p:extLst>
              <p:ext uri="{D42A27DB-BD31-4B8C-83A1-F6EECF244321}">
                <p14:modId xmlns:p14="http://schemas.microsoft.com/office/powerpoint/2010/main" val="498036200"/>
              </p:ext>
            </p:extLst>
          </p:nvPr>
        </p:nvGraphicFramePr>
        <p:xfrm>
          <a:off x="173255" y="2418248"/>
          <a:ext cx="8128001" cy="2494280"/>
        </p:xfrm>
        <a:graphic>
          <a:graphicData uri="http://schemas.openxmlformats.org/drawingml/2006/table">
            <a:tbl>
              <a:tblPr firstRow="1" bandRow="1">
                <a:tableStyleId>{69012ECD-51FC-41F1-AA8D-1B2483CD663E}</a:tableStyleId>
              </a:tblPr>
              <a:tblGrid>
                <a:gridCol w="1161143">
                  <a:extLst>
                    <a:ext uri="{9D8B030D-6E8A-4147-A177-3AD203B41FA5}">
                      <a16:colId xmlns:a16="http://schemas.microsoft.com/office/drawing/2014/main" val="720832866"/>
                    </a:ext>
                  </a:extLst>
                </a:gridCol>
                <a:gridCol w="1161143">
                  <a:extLst>
                    <a:ext uri="{9D8B030D-6E8A-4147-A177-3AD203B41FA5}">
                      <a16:colId xmlns:a16="http://schemas.microsoft.com/office/drawing/2014/main" val="1780935768"/>
                    </a:ext>
                  </a:extLst>
                </a:gridCol>
                <a:gridCol w="1161143">
                  <a:extLst>
                    <a:ext uri="{9D8B030D-6E8A-4147-A177-3AD203B41FA5}">
                      <a16:colId xmlns:a16="http://schemas.microsoft.com/office/drawing/2014/main" val="3044307472"/>
                    </a:ext>
                  </a:extLst>
                </a:gridCol>
                <a:gridCol w="1161143">
                  <a:extLst>
                    <a:ext uri="{9D8B030D-6E8A-4147-A177-3AD203B41FA5}">
                      <a16:colId xmlns:a16="http://schemas.microsoft.com/office/drawing/2014/main" val="1020522147"/>
                    </a:ext>
                  </a:extLst>
                </a:gridCol>
                <a:gridCol w="1161143">
                  <a:extLst>
                    <a:ext uri="{9D8B030D-6E8A-4147-A177-3AD203B41FA5}">
                      <a16:colId xmlns:a16="http://schemas.microsoft.com/office/drawing/2014/main" val="1404473051"/>
                    </a:ext>
                  </a:extLst>
                </a:gridCol>
                <a:gridCol w="1081049">
                  <a:extLst>
                    <a:ext uri="{9D8B030D-6E8A-4147-A177-3AD203B41FA5}">
                      <a16:colId xmlns:a16="http://schemas.microsoft.com/office/drawing/2014/main" val="2410476903"/>
                    </a:ext>
                  </a:extLst>
                </a:gridCol>
                <a:gridCol w="1241237">
                  <a:extLst>
                    <a:ext uri="{9D8B030D-6E8A-4147-A177-3AD203B41FA5}">
                      <a16:colId xmlns:a16="http://schemas.microsoft.com/office/drawing/2014/main" val="3390739948"/>
                    </a:ext>
                  </a:extLst>
                </a:gridCol>
              </a:tblGrid>
              <a:tr h="370840">
                <a:tc>
                  <a:txBody>
                    <a:bodyPr/>
                    <a:lstStyle/>
                    <a:p>
                      <a:endParaRPr lang="en-IN" dirty="0">
                        <a:solidFill>
                          <a:schemeClr val="accent1">
                            <a:lumMod val="50000"/>
                          </a:schemeClr>
                        </a:solidFill>
                      </a:endParaRPr>
                    </a:p>
                  </a:txBody>
                  <a:tcPr/>
                </a:tc>
                <a:tc>
                  <a:txBody>
                    <a:bodyPr/>
                    <a:lstStyle/>
                    <a:p>
                      <a:r>
                        <a:rPr lang="en-IN" dirty="0">
                          <a:solidFill>
                            <a:schemeClr val="accent1">
                              <a:lumMod val="50000"/>
                            </a:schemeClr>
                          </a:solidFill>
                        </a:rPr>
                        <a:t>D1</a:t>
                      </a:r>
                    </a:p>
                  </a:txBody>
                  <a:tcPr/>
                </a:tc>
                <a:tc>
                  <a:txBody>
                    <a:bodyPr/>
                    <a:lstStyle/>
                    <a:p>
                      <a:r>
                        <a:rPr lang="en-IN" dirty="0">
                          <a:solidFill>
                            <a:schemeClr val="accent1">
                              <a:lumMod val="50000"/>
                            </a:schemeClr>
                          </a:solidFill>
                        </a:rPr>
                        <a:t>D2</a:t>
                      </a:r>
                    </a:p>
                  </a:txBody>
                  <a:tcPr/>
                </a:tc>
                <a:tc>
                  <a:txBody>
                    <a:bodyPr/>
                    <a:lstStyle/>
                    <a:p>
                      <a:r>
                        <a:rPr lang="en-IN" dirty="0">
                          <a:solidFill>
                            <a:schemeClr val="accent1">
                              <a:lumMod val="50000"/>
                            </a:schemeClr>
                          </a:solidFill>
                        </a:rPr>
                        <a:t>D3</a:t>
                      </a:r>
                    </a:p>
                  </a:txBody>
                  <a:tcPr/>
                </a:tc>
                <a:tc>
                  <a:txBody>
                    <a:bodyPr/>
                    <a:lstStyle/>
                    <a:p>
                      <a:r>
                        <a:rPr lang="en-IN" dirty="0">
                          <a:solidFill>
                            <a:schemeClr val="accent1">
                              <a:lumMod val="50000"/>
                            </a:schemeClr>
                          </a:solidFill>
                        </a:rPr>
                        <a:t>D4</a:t>
                      </a:r>
                    </a:p>
                  </a:txBody>
                  <a:tcPr/>
                </a:tc>
                <a:tc>
                  <a:txBody>
                    <a:bodyPr/>
                    <a:lstStyle/>
                    <a:p>
                      <a:r>
                        <a:rPr lang="en-IN" dirty="0">
                          <a:solidFill>
                            <a:schemeClr val="accent1">
                              <a:lumMod val="50000"/>
                            </a:schemeClr>
                          </a:solidFill>
                        </a:rPr>
                        <a:t>D5</a:t>
                      </a:r>
                    </a:p>
                  </a:txBody>
                  <a:tcPr/>
                </a:tc>
                <a:tc>
                  <a:txBody>
                    <a:bodyPr/>
                    <a:lstStyle/>
                    <a:p>
                      <a:r>
                        <a:rPr lang="en-IN" dirty="0">
                          <a:solidFill>
                            <a:schemeClr val="accent1">
                              <a:lumMod val="50000"/>
                            </a:schemeClr>
                          </a:solidFill>
                        </a:rPr>
                        <a:t>Production capacity</a:t>
                      </a:r>
                    </a:p>
                  </a:txBody>
                  <a:tcPr/>
                </a:tc>
                <a:extLst>
                  <a:ext uri="{0D108BD9-81ED-4DB2-BD59-A6C34878D82A}">
                    <a16:rowId xmlns:a16="http://schemas.microsoft.com/office/drawing/2014/main" val="3593472530"/>
                  </a:ext>
                </a:extLst>
              </a:tr>
              <a:tr h="370840">
                <a:tc>
                  <a:txBody>
                    <a:bodyPr/>
                    <a:lstStyle/>
                    <a:p>
                      <a:r>
                        <a:rPr lang="en-IN" dirty="0">
                          <a:solidFill>
                            <a:schemeClr val="accent1"/>
                          </a:solidFill>
                        </a:rPr>
                        <a:t>P1</a:t>
                      </a:r>
                    </a:p>
                  </a:txBody>
                  <a:tcPr/>
                </a:tc>
                <a:tc>
                  <a:txBody>
                    <a:bodyPr/>
                    <a:lstStyle/>
                    <a:p>
                      <a:r>
                        <a:rPr lang="en-IN" dirty="0">
                          <a:solidFill>
                            <a:schemeClr val="accent1"/>
                          </a:solidFill>
                        </a:rPr>
                        <a:t>3</a:t>
                      </a:r>
                    </a:p>
                  </a:txBody>
                  <a:tcPr/>
                </a:tc>
                <a:tc>
                  <a:txBody>
                    <a:bodyPr/>
                    <a:lstStyle/>
                    <a:p>
                      <a:r>
                        <a:rPr lang="en-IN" dirty="0">
                          <a:solidFill>
                            <a:schemeClr val="accent1"/>
                          </a:solidFill>
                        </a:rPr>
                        <a:t>4</a:t>
                      </a:r>
                    </a:p>
                  </a:txBody>
                  <a:tcPr/>
                </a:tc>
                <a:tc>
                  <a:txBody>
                    <a:bodyPr/>
                    <a:lstStyle/>
                    <a:p>
                      <a:r>
                        <a:rPr lang="en-IN" dirty="0">
                          <a:solidFill>
                            <a:schemeClr val="accent1"/>
                          </a:solidFill>
                        </a:rPr>
                        <a:t>6</a:t>
                      </a:r>
                    </a:p>
                  </a:txBody>
                  <a:tcPr/>
                </a:tc>
                <a:tc>
                  <a:txBody>
                    <a:bodyPr/>
                    <a:lstStyle/>
                    <a:p>
                      <a:r>
                        <a:rPr lang="en-IN" dirty="0">
                          <a:solidFill>
                            <a:schemeClr val="accent1"/>
                          </a:solidFill>
                        </a:rPr>
                        <a:t>8</a:t>
                      </a:r>
                    </a:p>
                  </a:txBody>
                  <a:tcPr/>
                </a:tc>
                <a:tc>
                  <a:txBody>
                    <a:bodyPr/>
                    <a:lstStyle/>
                    <a:p>
                      <a:r>
                        <a:rPr lang="en-IN" dirty="0">
                          <a:solidFill>
                            <a:schemeClr val="accent1"/>
                          </a:solidFill>
                        </a:rPr>
                        <a:t>8</a:t>
                      </a:r>
                    </a:p>
                  </a:txBody>
                  <a:tcPr/>
                </a:tc>
                <a:tc>
                  <a:txBody>
                    <a:bodyPr/>
                    <a:lstStyle/>
                    <a:p>
                      <a:r>
                        <a:rPr lang="en-IN" dirty="0"/>
                        <a:t>20</a:t>
                      </a:r>
                    </a:p>
                  </a:txBody>
                  <a:tcPr/>
                </a:tc>
                <a:extLst>
                  <a:ext uri="{0D108BD9-81ED-4DB2-BD59-A6C34878D82A}">
                    <a16:rowId xmlns:a16="http://schemas.microsoft.com/office/drawing/2014/main" val="489832113"/>
                  </a:ext>
                </a:extLst>
              </a:tr>
              <a:tr h="370840">
                <a:tc>
                  <a:txBody>
                    <a:bodyPr/>
                    <a:lstStyle/>
                    <a:p>
                      <a:r>
                        <a:rPr lang="en-IN" dirty="0">
                          <a:solidFill>
                            <a:schemeClr val="accent1"/>
                          </a:solidFill>
                        </a:rPr>
                        <a:t>P2</a:t>
                      </a:r>
                    </a:p>
                  </a:txBody>
                  <a:tcPr/>
                </a:tc>
                <a:tc>
                  <a:txBody>
                    <a:bodyPr/>
                    <a:lstStyle/>
                    <a:p>
                      <a:r>
                        <a:rPr lang="en-IN" dirty="0">
                          <a:solidFill>
                            <a:schemeClr val="accent1"/>
                          </a:solidFill>
                        </a:rPr>
                        <a:t>2</a:t>
                      </a:r>
                    </a:p>
                  </a:txBody>
                  <a:tcPr/>
                </a:tc>
                <a:tc>
                  <a:txBody>
                    <a:bodyPr/>
                    <a:lstStyle/>
                    <a:p>
                      <a:r>
                        <a:rPr lang="en-IN" dirty="0">
                          <a:solidFill>
                            <a:schemeClr val="accent1"/>
                          </a:solidFill>
                        </a:rPr>
                        <a:t>10</a:t>
                      </a:r>
                    </a:p>
                  </a:txBody>
                  <a:tcPr/>
                </a:tc>
                <a:tc>
                  <a:txBody>
                    <a:bodyPr/>
                    <a:lstStyle/>
                    <a:p>
                      <a:r>
                        <a:rPr lang="en-IN" dirty="0">
                          <a:solidFill>
                            <a:schemeClr val="accent1"/>
                          </a:solidFill>
                        </a:rPr>
                        <a:t>0</a:t>
                      </a:r>
                    </a:p>
                  </a:txBody>
                  <a:tcPr/>
                </a:tc>
                <a:tc>
                  <a:txBody>
                    <a:bodyPr/>
                    <a:lstStyle/>
                    <a:p>
                      <a:r>
                        <a:rPr lang="en-IN" dirty="0">
                          <a:solidFill>
                            <a:schemeClr val="accent1"/>
                          </a:solidFill>
                        </a:rPr>
                        <a:t>5</a:t>
                      </a:r>
                    </a:p>
                  </a:txBody>
                  <a:tcPr/>
                </a:tc>
                <a:tc>
                  <a:txBody>
                    <a:bodyPr/>
                    <a:lstStyle/>
                    <a:p>
                      <a:r>
                        <a:rPr lang="en-IN" dirty="0">
                          <a:solidFill>
                            <a:schemeClr val="accent1"/>
                          </a:solidFill>
                        </a:rPr>
                        <a:t>8</a:t>
                      </a:r>
                    </a:p>
                  </a:txBody>
                  <a:tcPr/>
                </a:tc>
                <a:tc>
                  <a:txBody>
                    <a:bodyPr/>
                    <a:lstStyle/>
                    <a:p>
                      <a:r>
                        <a:rPr lang="en-IN" dirty="0"/>
                        <a:t>30</a:t>
                      </a:r>
                    </a:p>
                  </a:txBody>
                  <a:tcPr/>
                </a:tc>
                <a:extLst>
                  <a:ext uri="{0D108BD9-81ED-4DB2-BD59-A6C34878D82A}">
                    <a16:rowId xmlns:a16="http://schemas.microsoft.com/office/drawing/2014/main" val="2828834257"/>
                  </a:ext>
                </a:extLst>
              </a:tr>
              <a:tr h="370840">
                <a:tc>
                  <a:txBody>
                    <a:bodyPr/>
                    <a:lstStyle/>
                    <a:p>
                      <a:r>
                        <a:rPr lang="en-IN" dirty="0">
                          <a:solidFill>
                            <a:schemeClr val="accent1"/>
                          </a:solidFill>
                        </a:rPr>
                        <a:t>P3</a:t>
                      </a:r>
                    </a:p>
                  </a:txBody>
                  <a:tcPr/>
                </a:tc>
                <a:tc>
                  <a:txBody>
                    <a:bodyPr/>
                    <a:lstStyle/>
                    <a:p>
                      <a:r>
                        <a:rPr lang="en-IN" dirty="0">
                          <a:solidFill>
                            <a:schemeClr val="accent1"/>
                          </a:solidFill>
                        </a:rPr>
                        <a:t>7</a:t>
                      </a:r>
                    </a:p>
                  </a:txBody>
                  <a:tcPr/>
                </a:tc>
                <a:tc>
                  <a:txBody>
                    <a:bodyPr/>
                    <a:lstStyle/>
                    <a:p>
                      <a:r>
                        <a:rPr lang="en-IN" dirty="0">
                          <a:solidFill>
                            <a:schemeClr val="accent1"/>
                          </a:solidFill>
                        </a:rPr>
                        <a:t>11</a:t>
                      </a:r>
                    </a:p>
                  </a:txBody>
                  <a:tcPr/>
                </a:tc>
                <a:tc>
                  <a:txBody>
                    <a:bodyPr/>
                    <a:lstStyle/>
                    <a:p>
                      <a:r>
                        <a:rPr lang="en-IN" dirty="0">
                          <a:solidFill>
                            <a:schemeClr val="accent1"/>
                          </a:solidFill>
                        </a:rPr>
                        <a:t>20</a:t>
                      </a:r>
                    </a:p>
                  </a:txBody>
                  <a:tcPr/>
                </a:tc>
                <a:tc>
                  <a:txBody>
                    <a:bodyPr/>
                    <a:lstStyle/>
                    <a:p>
                      <a:r>
                        <a:rPr lang="en-IN" dirty="0">
                          <a:solidFill>
                            <a:schemeClr val="accent1"/>
                          </a:solidFill>
                        </a:rPr>
                        <a:t>40</a:t>
                      </a:r>
                    </a:p>
                  </a:txBody>
                  <a:tcPr/>
                </a:tc>
                <a:tc>
                  <a:txBody>
                    <a:bodyPr/>
                    <a:lstStyle/>
                    <a:p>
                      <a:r>
                        <a:rPr lang="en-IN" dirty="0">
                          <a:solidFill>
                            <a:schemeClr val="accent1"/>
                          </a:solidFill>
                        </a:rPr>
                        <a:t>3</a:t>
                      </a:r>
                    </a:p>
                  </a:txBody>
                  <a:tcPr/>
                </a:tc>
                <a:tc>
                  <a:txBody>
                    <a:bodyPr/>
                    <a:lstStyle/>
                    <a:p>
                      <a:r>
                        <a:rPr lang="en-IN" dirty="0"/>
                        <a:t>15</a:t>
                      </a:r>
                    </a:p>
                  </a:txBody>
                  <a:tcPr/>
                </a:tc>
                <a:extLst>
                  <a:ext uri="{0D108BD9-81ED-4DB2-BD59-A6C34878D82A}">
                    <a16:rowId xmlns:a16="http://schemas.microsoft.com/office/drawing/2014/main" val="1656565858"/>
                  </a:ext>
                </a:extLst>
              </a:tr>
              <a:tr h="370840">
                <a:tc>
                  <a:txBody>
                    <a:bodyPr/>
                    <a:lstStyle/>
                    <a:p>
                      <a:r>
                        <a:rPr lang="en-IN" dirty="0">
                          <a:solidFill>
                            <a:schemeClr val="accent1"/>
                          </a:solidFill>
                        </a:rPr>
                        <a:t>P4</a:t>
                      </a:r>
                    </a:p>
                  </a:txBody>
                  <a:tcPr/>
                </a:tc>
                <a:tc>
                  <a:txBody>
                    <a:bodyPr/>
                    <a:lstStyle/>
                    <a:p>
                      <a:r>
                        <a:rPr lang="en-IN" dirty="0">
                          <a:solidFill>
                            <a:schemeClr val="accent1"/>
                          </a:solidFill>
                        </a:rPr>
                        <a:t>1</a:t>
                      </a:r>
                    </a:p>
                  </a:txBody>
                  <a:tcPr/>
                </a:tc>
                <a:tc>
                  <a:txBody>
                    <a:bodyPr/>
                    <a:lstStyle/>
                    <a:p>
                      <a:r>
                        <a:rPr lang="en-IN" dirty="0">
                          <a:solidFill>
                            <a:schemeClr val="accent1"/>
                          </a:solidFill>
                        </a:rPr>
                        <a:t>0</a:t>
                      </a:r>
                    </a:p>
                  </a:txBody>
                  <a:tcPr/>
                </a:tc>
                <a:tc>
                  <a:txBody>
                    <a:bodyPr/>
                    <a:lstStyle/>
                    <a:p>
                      <a:r>
                        <a:rPr lang="en-IN" dirty="0">
                          <a:solidFill>
                            <a:schemeClr val="accent1"/>
                          </a:solidFill>
                        </a:rPr>
                        <a:t>9</a:t>
                      </a:r>
                    </a:p>
                  </a:txBody>
                  <a:tcPr/>
                </a:tc>
                <a:tc>
                  <a:txBody>
                    <a:bodyPr/>
                    <a:lstStyle/>
                    <a:p>
                      <a:r>
                        <a:rPr lang="en-IN" dirty="0">
                          <a:solidFill>
                            <a:schemeClr val="accent1"/>
                          </a:solidFill>
                        </a:rPr>
                        <a:t>14</a:t>
                      </a:r>
                    </a:p>
                  </a:txBody>
                  <a:tcPr/>
                </a:tc>
                <a:tc>
                  <a:txBody>
                    <a:bodyPr/>
                    <a:lstStyle/>
                    <a:p>
                      <a:r>
                        <a:rPr lang="en-IN" dirty="0">
                          <a:solidFill>
                            <a:schemeClr val="accent1"/>
                          </a:solidFill>
                        </a:rPr>
                        <a:t>16</a:t>
                      </a:r>
                    </a:p>
                  </a:txBody>
                  <a:tcPr/>
                </a:tc>
                <a:tc>
                  <a:txBody>
                    <a:bodyPr/>
                    <a:lstStyle/>
                    <a:p>
                      <a:r>
                        <a:rPr lang="en-IN" dirty="0"/>
                        <a:t>30</a:t>
                      </a:r>
                    </a:p>
                  </a:txBody>
                  <a:tcPr/>
                </a:tc>
                <a:extLst>
                  <a:ext uri="{0D108BD9-81ED-4DB2-BD59-A6C34878D82A}">
                    <a16:rowId xmlns:a16="http://schemas.microsoft.com/office/drawing/2014/main" val="1249756107"/>
                  </a:ext>
                </a:extLst>
              </a:tr>
              <a:tr h="370840">
                <a:tc>
                  <a:txBody>
                    <a:bodyPr/>
                    <a:lstStyle/>
                    <a:p>
                      <a:r>
                        <a:rPr lang="en-IN" dirty="0">
                          <a:solidFill>
                            <a:schemeClr val="accent1"/>
                          </a:solidFill>
                        </a:rPr>
                        <a:t>Demand</a:t>
                      </a:r>
                    </a:p>
                  </a:txBody>
                  <a:tcPr/>
                </a:tc>
                <a:tc>
                  <a:txBody>
                    <a:bodyPr/>
                    <a:lstStyle/>
                    <a:p>
                      <a:r>
                        <a:rPr lang="en-IN" dirty="0">
                          <a:solidFill>
                            <a:schemeClr val="accent1"/>
                          </a:solidFill>
                        </a:rPr>
                        <a:t>40</a:t>
                      </a:r>
                    </a:p>
                  </a:txBody>
                  <a:tcPr/>
                </a:tc>
                <a:tc>
                  <a:txBody>
                    <a:bodyPr/>
                    <a:lstStyle/>
                    <a:p>
                      <a:r>
                        <a:rPr lang="en-IN" dirty="0">
                          <a:solidFill>
                            <a:schemeClr val="accent1"/>
                          </a:solidFill>
                        </a:rPr>
                        <a:t>6</a:t>
                      </a:r>
                    </a:p>
                  </a:txBody>
                  <a:tcPr/>
                </a:tc>
                <a:tc>
                  <a:txBody>
                    <a:bodyPr/>
                    <a:lstStyle/>
                    <a:p>
                      <a:r>
                        <a:rPr lang="en-IN" dirty="0">
                          <a:solidFill>
                            <a:schemeClr val="accent1"/>
                          </a:solidFill>
                        </a:rPr>
                        <a:t>8</a:t>
                      </a:r>
                    </a:p>
                  </a:txBody>
                  <a:tcPr/>
                </a:tc>
                <a:tc>
                  <a:txBody>
                    <a:bodyPr/>
                    <a:lstStyle/>
                    <a:p>
                      <a:r>
                        <a:rPr lang="en-IN" dirty="0">
                          <a:solidFill>
                            <a:schemeClr val="accent1"/>
                          </a:solidFill>
                        </a:rPr>
                        <a:t>18</a:t>
                      </a:r>
                    </a:p>
                  </a:txBody>
                  <a:tcPr/>
                </a:tc>
                <a:tc>
                  <a:txBody>
                    <a:bodyPr/>
                    <a:lstStyle/>
                    <a:p>
                      <a:r>
                        <a:rPr lang="en-IN" dirty="0">
                          <a:solidFill>
                            <a:schemeClr val="accent1"/>
                          </a:solidFill>
                        </a:rPr>
                        <a:t>6</a:t>
                      </a:r>
                    </a:p>
                  </a:txBody>
                  <a:tcPr/>
                </a:tc>
                <a:tc>
                  <a:txBody>
                    <a:bodyPr/>
                    <a:lstStyle/>
                    <a:p>
                      <a:endParaRPr lang="en-IN" dirty="0"/>
                    </a:p>
                  </a:txBody>
                  <a:tcPr/>
                </a:tc>
                <a:extLst>
                  <a:ext uri="{0D108BD9-81ED-4DB2-BD59-A6C34878D82A}">
                    <a16:rowId xmlns:a16="http://schemas.microsoft.com/office/drawing/2014/main" val="3658522193"/>
                  </a:ext>
                </a:extLst>
              </a:tr>
            </a:tbl>
          </a:graphicData>
        </a:graphic>
      </p:graphicFrame>
      <p:sp>
        <p:nvSpPr>
          <p:cNvPr id="9" name="TextBox 8">
            <a:extLst>
              <a:ext uri="{FF2B5EF4-FFF2-40B4-BE49-F238E27FC236}">
                <a16:creationId xmlns:a16="http://schemas.microsoft.com/office/drawing/2014/main" id="{C7491565-02A3-2D4D-8C49-E2B3B6E7F02D}"/>
              </a:ext>
            </a:extLst>
          </p:cNvPr>
          <p:cNvSpPr txBox="1"/>
          <p:nvPr/>
        </p:nvSpPr>
        <p:spPr>
          <a:xfrm>
            <a:off x="7392172" y="5380672"/>
            <a:ext cx="1818167" cy="1477328"/>
          </a:xfrm>
          <a:prstGeom prst="rect">
            <a:avLst/>
          </a:prstGeom>
          <a:noFill/>
        </p:spPr>
        <p:txBody>
          <a:bodyPr wrap="square" rtlCol="0">
            <a:spAutoFit/>
          </a:bodyPr>
          <a:lstStyle/>
          <a:p>
            <a:r>
              <a:rPr lang="en-IN" dirty="0">
                <a:solidFill>
                  <a:schemeClr val="accent1">
                    <a:lumMod val="25000"/>
                  </a:schemeClr>
                </a:solidFill>
              </a:rPr>
              <a:t>D1- China</a:t>
            </a:r>
          </a:p>
          <a:p>
            <a:r>
              <a:rPr lang="en-IN" dirty="0">
                <a:solidFill>
                  <a:schemeClr val="accent1">
                    <a:lumMod val="25000"/>
                  </a:schemeClr>
                </a:solidFill>
              </a:rPr>
              <a:t>D2- USA</a:t>
            </a:r>
          </a:p>
          <a:p>
            <a:r>
              <a:rPr lang="en-IN" dirty="0">
                <a:solidFill>
                  <a:schemeClr val="accent1">
                    <a:lumMod val="25000"/>
                  </a:schemeClr>
                </a:solidFill>
              </a:rPr>
              <a:t>D3- South Korea</a:t>
            </a:r>
          </a:p>
          <a:p>
            <a:r>
              <a:rPr lang="en-IN" dirty="0">
                <a:solidFill>
                  <a:schemeClr val="accent1">
                    <a:lumMod val="25000"/>
                  </a:schemeClr>
                </a:solidFill>
              </a:rPr>
              <a:t>D4- Germany</a:t>
            </a:r>
          </a:p>
          <a:p>
            <a:r>
              <a:rPr lang="en-IN" dirty="0">
                <a:solidFill>
                  <a:schemeClr val="accent1">
                    <a:lumMod val="25000"/>
                  </a:schemeClr>
                </a:solidFill>
              </a:rPr>
              <a:t>D5- India</a:t>
            </a:r>
          </a:p>
        </p:txBody>
      </p:sp>
    </p:spTree>
    <p:extLst>
      <p:ext uri="{BB962C8B-B14F-4D97-AF65-F5344CB8AC3E}">
        <p14:creationId xmlns:p14="http://schemas.microsoft.com/office/powerpoint/2010/main" val="520000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p:txBody>
          <a:bodyPr/>
          <a:lstStyle/>
          <a:p>
            <a:r>
              <a:rPr lang="en-US" dirty="0"/>
              <a:t>Balanced TP</a:t>
            </a:r>
          </a:p>
        </p:txBody>
      </p:sp>
      <p:sp>
        <p:nvSpPr>
          <p:cNvPr id="4" name="Date Placeholder 3">
            <a:extLst>
              <a:ext uri="{FF2B5EF4-FFF2-40B4-BE49-F238E27FC236}">
                <a16:creationId xmlns:a16="http://schemas.microsoft.com/office/drawing/2014/main" id="{D74CC35A-169D-2E87-6515-5E6B9D8F47EF}"/>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8F9C73CF-CD73-39D0-D208-17D75BEB817B}"/>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4F0540EB-6A4B-28A8-564F-BC45DFDE0883}"/>
              </a:ext>
            </a:extLst>
          </p:cNvPr>
          <p:cNvSpPr>
            <a:spLocks noGrp="1"/>
          </p:cNvSpPr>
          <p:nvPr>
            <p:ph type="sldNum" sz="quarter" idx="12"/>
          </p:nvPr>
        </p:nvSpPr>
        <p:spPr/>
        <p:txBody>
          <a:bodyPr/>
          <a:lstStyle/>
          <a:p>
            <a:fld id="{58FB4751-880F-D840-AAA9-3A15815CC996}" type="slidenum">
              <a:rPr lang="en-US" smtClean="0"/>
              <a:t>5</a:t>
            </a:fld>
            <a:endParaRPr lang="en-US" dirty="0"/>
          </a:p>
        </p:txBody>
      </p:sp>
      <p:graphicFrame>
        <p:nvGraphicFramePr>
          <p:cNvPr id="7" name="Table 9">
            <a:extLst>
              <a:ext uri="{FF2B5EF4-FFF2-40B4-BE49-F238E27FC236}">
                <a16:creationId xmlns:a16="http://schemas.microsoft.com/office/drawing/2014/main" id="{D6CB2A97-48BC-3E8D-23D5-77E969797945}"/>
              </a:ext>
            </a:extLst>
          </p:cNvPr>
          <p:cNvGraphicFramePr>
            <a:graphicFrameLocks noGrp="1"/>
          </p:cNvGraphicFramePr>
          <p:nvPr>
            <p:extLst>
              <p:ext uri="{D42A27DB-BD31-4B8C-83A1-F6EECF244321}">
                <p14:modId xmlns:p14="http://schemas.microsoft.com/office/powerpoint/2010/main" val="3425970488"/>
              </p:ext>
            </p:extLst>
          </p:nvPr>
        </p:nvGraphicFramePr>
        <p:xfrm>
          <a:off x="655586" y="1701443"/>
          <a:ext cx="9094472" cy="2494280"/>
        </p:xfrm>
        <a:graphic>
          <a:graphicData uri="http://schemas.openxmlformats.org/drawingml/2006/table">
            <a:tbl>
              <a:tblPr firstRow="1" bandRow="1">
                <a:tableStyleId>{69012ECD-51FC-41F1-AA8D-1B2483CD663E}</a:tableStyleId>
              </a:tblPr>
              <a:tblGrid>
                <a:gridCol w="1136809">
                  <a:extLst>
                    <a:ext uri="{9D8B030D-6E8A-4147-A177-3AD203B41FA5}">
                      <a16:colId xmlns:a16="http://schemas.microsoft.com/office/drawing/2014/main" val="1634558567"/>
                    </a:ext>
                  </a:extLst>
                </a:gridCol>
                <a:gridCol w="1136809">
                  <a:extLst>
                    <a:ext uri="{9D8B030D-6E8A-4147-A177-3AD203B41FA5}">
                      <a16:colId xmlns:a16="http://schemas.microsoft.com/office/drawing/2014/main" val="2810446761"/>
                    </a:ext>
                  </a:extLst>
                </a:gridCol>
                <a:gridCol w="1136809">
                  <a:extLst>
                    <a:ext uri="{9D8B030D-6E8A-4147-A177-3AD203B41FA5}">
                      <a16:colId xmlns:a16="http://schemas.microsoft.com/office/drawing/2014/main" val="3745196"/>
                    </a:ext>
                  </a:extLst>
                </a:gridCol>
                <a:gridCol w="1136809">
                  <a:extLst>
                    <a:ext uri="{9D8B030D-6E8A-4147-A177-3AD203B41FA5}">
                      <a16:colId xmlns:a16="http://schemas.microsoft.com/office/drawing/2014/main" val="730182672"/>
                    </a:ext>
                  </a:extLst>
                </a:gridCol>
                <a:gridCol w="1136809">
                  <a:extLst>
                    <a:ext uri="{9D8B030D-6E8A-4147-A177-3AD203B41FA5}">
                      <a16:colId xmlns:a16="http://schemas.microsoft.com/office/drawing/2014/main" val="2041145058"/>
                    </a:ext>
                  </a:extLst>
                </a:gridCol>
                <a:gridCol w="1136809">
                  <a:extLst>
                    <a:ext uri="{9D8B030D-6E8A-4147-A177-3AD203B41FA5}">
                      <a16:colId xmlns:a16="http://schemas.microsoft.com/office/drawing/2014/main" val="4155921832"/>
                    </a:ext>
                  </a:extLst>
                </a:gridCol>
                <a:gridCol w="944546">
                  <a:extLst>
                    <a:ext uri="{9D8B030D-6E8A-4147-A177-3AD203B41FA5}">
                      <a16:colId xmlns:a16="http://schemas.microsoft.com/office/drawing/2014/main" val="3906949788"/>
                    </a:ext>
                  </a:extLst>
                </a:gridCol>
                <a:gridCol w="1329072">
                  <a:extLst>
                    <a:ext uri="{9D8B030D-6E8A-4147-A177-3AD203B41FA5}">
                      <a16:colId xmlns:a16="http://schemas.microsoft.com/office/drawing/2014/main" val="3837802412"/>
                    </a:ext>
                  </a:extLst>
                </a:gridCol>
              </a:tblGrid>
              <a:tr h="370840">
                <a:tc>
                  <a:txBody>
                    <a:bodyPr/>
                    <a:lstStyle/>
                    <a:p>
                      <a:endParaRPr lang="en-IN" dirty="0">
                        <a:solidFill>
                          <a:schemeClr val="accent1">
                            <a:lumMod val="50000"/>
                          </a:schemeClr>
                        </a:solidFill>
                      </a:endParaRPr>
                    </a:p>
                  </a:txBody>
                  <a:tcPr/>
                </a:tc>
                <a:tc>
                  <a:txBody>
                    <a:bodyPr/>
                    <a:lstStyle/>
                    <a:p>
                      <a:r>
                        <a:rPr lang="en-IN" dirty="0">
                          <a:solidFill>
                            <a:schemeClr val="accent1">
                              <a:lumMod val="50000"/>
                            </a:schemeClr>
                          </a:solidFill>
                        </a:rPr>
                        <a:t>D1</a:t>
                      </a:r>
                    </a:p>
                  </a:txBody>
                  <a:tcPr/>
                </a:tc>
                <a:tc>
                  <a:txBody>
                    <a:bodyPr/>
                    <a:lstStyle/>
                    <a:p>
                      <a:r>
                        <a:rPr lang="en-IN" dirty="0">
                          <a:solidFill>
                            <a:schemeClr val="accent1">
                              <a:lumMod val="50000"/>
                            </a:schemeClr>
                          </a:solidFill>
                        </a:rPr>
                        <a:t>D2</a:t>
                      </a:r>
                    </a:p>
                  </a:txBody>
                  <a:tcPr/>
                </a:tc>
                <a:tc>
                  <a:txBody>
                    <a:bodyPr/>
                    <a:lstStyle/>
                    <a:p>
                      <a:r>
                        <a:rPr lang="en-IN" dirty="0">
                          <a:solidFill>
                            <a:schemeClr val="accent1">
                              <a:lumMod val="50000"/>
                            </a:schemeClr>
                          </a:solidFill>
                        </a:rPr>
                        <a:t>D3</a:t>
                      </a:r>
                    </a:p>
                  </a:txBody>
                  <a:tcPr/>
                </a:tc>
                <a:tc>
                  <a:txBody>
                    <a:bodyPr/>
                    <a:lstStyle/>
                    <a:p>
                      <a:r>
                        <a:rPr lang="en-IN" dirty="0">
                          <a:solidFill>
                            <a:schemeClr val="accent1">
                              <a:lumMod val="50000"/>
                            </a:schemeClr>
                          </a:solidFill>
                        </a:rPr>
                        <a:t>D4</a:t>
                      </a:r>
                    </a:p>
                  </a:txBody>
                  <a:tcPr/>
                </a:tc>
                <a:tc>
                  <a:txBody>
                    <a:bodyPr/>
                    <a:lstStyle/>
                    <a:p>
                      <a:r>
                        <a:rPr lang="en-IN" dirty="0">
                          <a:solidFill>
                            <a:schemeClr val="accent1">
                              <a:lumMod val="50000"/>
                            </a:schemeClr>
                          </a:solidFill>
                        </a:rPr>
                        <a:t>D5</a:t>
                      </a:r>
                    </a:p>
                  </a:txBody>
                  <a:tcPr/>
                </a:tc>
                <a:tc>
                  <a:txBody>
                    <a:bodyPr/>
                    <a:lstStyle/>
                    <a:p>
                      <a:r>
                        <a:rPr lang="en-IN" dirty="0">
                          <a:solidFill>
                            <a:schemeClr val="accent1">
                              <a:lumMod val="50000"/>
                            </a:schemeClr>
                          </a:solidFill>
                        </a:rPr>
                        <a:t>D6</a:t>
                      </a:r>
                    </a:p>
                  </a:txBody>
                  <a:tcPr/>
                </a:tc>
                <a:tc>
                  <a:txBody>
                    <a:bodyPr/>
                    <a:lstStyle/>
                    <a:p>
                      <a:r>
                        <a:rPr lang="en-IN" dirty="0">
                          <a:solidFill>
                            <a:schemeClr val="accent1">
                              <a:lumMod val="50000"/>
                            </a:schemeClr>
                          </a:solidFill>
                        </a:rPr>
                        <a:t>Production capacity</a:t>
                      </a:r>
                    </a:p>
                  </a:txBody>
                  <a:tcPr/>
                </a:tc>
                <a:extLst>
                  <a:ext uri="{0D108BD9-81ED-4DB2-BD59-A6C34878D82A}">
                    <a16:rowId xmlns:a16="http://schemas.microsoft.com/office/drawing/2014/main" val="2051417343"/>
                  </a:ext>
                </a:extLst>
              </a:tr>
              <a:tr h="370840">
                <a:tc>
                  <a:txBody>
                    <a:bodyPr/>
                    <a:lstStyle/>
                    <a:p>
                      <a:r>
                        <a:rPr lang="en-IN" dirty="0"/>
                        <a:t>P1</a:t>
                      </a:r>
                    </a:p>
                  </a:txBody>
                  <a:tcPr/>
                </a:tc>
                <a:tc>
                  <a:txBody>
                    <a:bodyPr/>
                    <a:lstStyle/>
                    <a:p>
                      <a:r>
                        <a:rPr lang="en-IN" dirty="0"/>
                        <a:t>3</a:t>
                      </a:r>
                    </a:p>
                  </a:txBody>
                  <a:tcPr/>
                </a:tc>
                <a:tc>
                  <a:txBody>
                    <a:bodyPr/>
                    <a:lstStyle/>
                    <a:p>
                      <a:r>
                        <a:rPr lang="en-IN" dirty="0"/>
                        <a:t>4</a:t>
                      </a:r>
                    </a:p>
                  </a:txBody>
                  <a:tcPr/>
                </a:tc>
                <a:tc>
                  <a:txBody>
                    <a:bodyPr/>
                    <a:lstStyle/>
                    <a:p>
                      <a:r>
                        <a:rPr lang="en-IN" dirty="0"/>
                        <a:t>6</a:t>
                      </a:r>
                    </a:p>
                  </a:txBody>
                  <a:tcPr/>
                </a:tc>
                <a:tc>
                  <a:txBody>
                    <a:bodyPr/>
                    <a:lstStyle/>
                    <a:p>
                      <a:r>
                        <a:rPr lang="en-IN" dirty="0"/>
                        <a:t>8</a:t>
                      </a:r>
                    </a:p>
                  </a:txBody>
                  <a:tcPr/>
                </a:tc>
                <a:tc>
                  <a:txBody>
                    <a:bodyPr/>
                    <a:lstStyle/>
                    <a:p>
                      <a:r>
                        <a:rPr lang="en-IN" dirty="0"/>
                        <a:t>8</a:t>
                      </a:r>
                    </a:p>
                  </a:txBody>
                  <a:tcPr/>
                </a:tc>
                <a:tc>
                  <a:txBody>
                    <a:bodyPr/>
                    <a:lstStyle/>
                    <a:p>
                      <a:r>
                        <a:rPr lang="en-IN" dirty="0"/>
                        <a:t>0</a:t>
                      </a:r>
                    </a:p>
                  </a:txBody>
                  <a:tcPr/>
                </a:tc>
                <a:tc>
                  <a:txBody>
                    <a:bodyPr/>
                    <a:lstStyle/>
                    <a:p>
                      <a:r>
                        <a:rPr lang="en-IN" dirty="0"/>
                        <a:t>20</a:t>
                      </a:r>
                    </a:p>
                  </a:txBody>
                  <a:tcPr/>
                </a:tc>
                <a:extLst>
                  <a:ext uri="{0D108BD9-81ED-4DB2-BD59-A6C34878D82A}">
                    <a16:rowId xmlns:a16="http://schemas.microsoft.com/office/drawing/2014/main" val="3600773469"/>
                  </a:ext>
                </a:extLst>
              </a:tr>
              <a:tr h="370840">
                <a:tc>
                  <a:txBody>
                    <a:bodyPr/>
                    <a:lstStyle/>
                    <a:p>
                      <a:r>
                        <a:rPr lang="en-IN" dirty="0"/>
                        <a:t>P2</a:t>
                      </a:r>
                    </a:p>
                  </a:txBody>
                  <a:tcPr/>
                </a:tc>
                <a:tc>
                  <a:txBody>
                    <a:bodyPr/>
                    <a:lstStyle/>
                    <a:p>
                      <a:r>
                        <a:rPr lang="en-IN" dirty="0"/>
                        <a:t>2</a:t>
                      </a:r>
                    </a:p>
                  </a:txBody>
                  <a:tcPr/>
                </a:tc>
                <a:tc>
                  <a:txBody>
                    <a:bodyPr/>
                    <a:lstStyle/>
                    <a:p>
                      <a:r>
                        <a:rPr lang="en-IN" dirty="0"/>
                        <a:t>10</a:t>
                      </a:r>
                    </a:p>
                  </a:txBody>
                  <a:tcPr/>
                </a:tc>
                <a:tc>
                  <a:txBody>
                    <a:bodyPr/>
                    <a:lstStyle/>
                    <a:p>
                      <a:r>
                        <a:rPr lang="en-IN" dirty="0"/>
                        <a:t>0</a:t>
                      </a:r>
                    </a:p>
                  </a:txBody>
                  <a:tcPr/>
                </a:tc>
                <a:tc>
                  <a:txBody>
                    <a:bodyPr/>
                    <a:lstStyle/>
                    <a:p>
                      <a:r>
                        <a:rPr lang="en-IN" dirty="0"/>
                        <a:t>5</a:t>
                      </a:r>
                    </a:p>
                  </a:txBody>
                  <a:tcPr/>
                </a:tc>
                <a:tc>
                  <a:txBody>
                    <a:bodyPr/>
                    <a:lstStyle/>
                    <a:p>
                      <a:r>
                        <a:rPr lang="en-IN" dirty="0"/>
                        <a:t>8</a:t>
                      </a:r>
                    </a:p>
                  </a:txBody>
                  <a:tcPr/>
                </a:tc>
                <a:tc>
                  <a:txBody>
                    <a:bodyPr/>
                    <a:lstStyle/>
                    <a:p>
                      <a:r>
                        <a:rPr lang="en-IN" dirty="0"/>
                        <a:t>0</a:t>
                      </a:r>
                    </a:p>
                  </a:txBody>
                  <a:tcPr/>
                </a:tc>
                <a:tc>
                  <a:txBody>
                    <a:bodyPr/>
                    <a:lstStyle/>
                    <a:p>
                      <a:r>
                        <a:rPr lang="en-IN" dirty="0"/>
                        <a:t>30</a:t>
                      </a:r>
                    </a:p>
                  </a:txBody>
                  <a:tcPr/>
                </a:tc>
                <a:extLst>
                  <a:ext uri="{0D108BD9-81ED-4DB2-BD59-A6C34878D82A}">
                    <a16:rowId xmlns:a16="http://schemas.microsoft.com/office/drawing/2014/main" val="3732057580"/>
                  </a:ext>
                </a:extLst>
              </a:tr>
              <a:tr h="370840">
                <a:tc>
                  <a:txBody>
                    <a:bodyPr/>
                    <a:lstStyle/>
                    <a:p>
                      <a:r>
                        <a:rPr lang="en-IN" dirty="0"/>
                        <a:t>P3</a:t>
                      </a:r>
                    </a:p>
                  </a:txBody>
                  <a:tcPr/>
                </a:tc>
                <a:tc>
                  <a:txBody>
                    <a:bodyPr/>
                    <a:lstStyle/>
                    <a:p>
                      <a:r>
                        <a:rPr lang="en-IN" dirty="0"/>
                        <a:t>7</a:t>
                      </a:r>
                    </a:p>
                  </a:txBody>
                  <a:tcPr/>
                </a:tc>
                <a:tc>
                  <a:txBody>
                    <a:bodyPr/>
                    <a:lstStyle/>
                    <a:p>
                      <a:r>
                        <a:rPr lang="en-IN" dirty="0"/>
                        <a:t>11</a:t>
                      </a:r>
                    </a:p>
                  </a:txBody>
                  <a:tcPr/>
                </a:tc>
                <a:tc>
                  <a:txBody>
                    <a:bodyPr/>
                    <a:lstStyle/>
                    <a:p>
                      <a:r>
                        <a:rPr lang="en-IN" dirty="0"/>
                        <a:t>20</a:t>
                      </a:r>
                    </a:p>
                  </a:txBody>
                  <a:tcPr/>
                </a:tc>
                <a:tc>
                  <a:txBody>
                    <a:bodyPr/>
                    <a:lstStyle/>
                    <a:p>
                      <a:r>
                        <a:rPr lang="en-IN" dirty="0"/>
                        <a:t>40</a:t>
                      </a:r>
                    </a:p>
                  </a:txBody>
                  <a:tcPr/>
                </a:tc>
                <a:tc>
                  <a:txBody>
                    <a:bodyPr/>
                    <a:lstStyle/>
                    <a:p>
                      <a:r>
                        <a:rPr lang="en-IN" dirty="0"/>
                        <a:t>3</a:t>
                      </a:r>
                    </a:p>
                  </a:txBody>
                  <a:tcPr/>
                </a:tc>
                <a:tc>
                  <a:txBody>
                    <a:bodyPr/>
                    <a:lstStyle/>
                    <a:p>
                      <a:r>
                        <a:rPr lang="en-IN" dirty="0"/>
                        <a:t>0</a:t>
                      </a:r>
                    </a:p>
                  </a:txBody>
                  <a:tcPr/>
                </a:tc>
                <a:tc>
                  <a:txBody>
                    <a:bodyPr/>
                    <a:lstStyle/>
                    <a:p>
                      <a:r>
                        <a:rPr lang="en-IN" dirty="0"/>
                        <a:t>15</a:t>
                      </a:r>
                    </a:p>
                  </a:txBody>
                  <a:tcPr/>
                </a:tc>
                <a:extLst>
                  <a:ext uri="{0D108BD9-81ED-4DB2-BD59-A6C34878D82A}">
                    <a16:rowId xmlns:a16="http://schemas.microsoft.com/office/drawing/2014/main" val="3648687018"/>
                  </a:ext>
                </a:extLst>
              </a:tr>
              <a:tr h="370840">
                <a:tc>
                  <a:txBody>
                    <a:bodyPr/>
                    <a:lstStyle/>
                    <a:p>
                      <a:r>
                        <a:rPr lang="en-IN" dirty="0"/>
                        <a:t>P4</a:t>
                      </a:r>
                    </a:p>
                  </a:txBody>
                  <a:tcPr/>
                </a:tc>
                <a:tc>
                  <a:txBody>
                    <a:bodyPr/>
                    <a:lstStyle/>
                    <a:p>
                      <a:r>
                        <a:rPr lang="en-IN" dirty="0"/>
                        <a:t>1</a:t>
                      </a:r>
                    </a:p>
                  </a:txBody>
                  <a:tcPr/>
                </a:tc>
                <a:tc>
                  <a:txBody>
                    <a:bodyPr/>
                    <a:lstStyle/>
                    <a:p>
                      <a:r>
                        <a:rPr lang="en-IN" dirty="0"/>
                        <a:t>0</a:t>
                      </a:r>
                    </a:p>
                  </a:txBody>
                  <a:tcPr/>
                </a:tc>
                <a:tc>
                  <a:txBody>
                    <a:bodyPr/>
                    <a:lstStyle/>
                    <a:p>
                      <a:r>
                        <a:rPr lang="en-IN" dirty="0"/>
                        <a:t>9</a:t>
                      </a:r>
                    </a:p>
                  </a:txBody>
                  <a:tcPr/>
                </a:tc>
                <a:tc>
                  <a:txBody>
                    <a:bodyPr/>
                    <a:lstStyle/>
                    <a:p>
                      <a:r>
                        <a:rPr lang="en-IN" dirty="0"/>
                        <a:t>14</a:t>
                      </a:r>
                    </a:p>
                  </a:txBody>
                  <a:tcPr/>
                </a:tc>
                <a:tc>
                  <a:txBody>
                    <a:bodyPr/>
                    <a:lstStyle/>
                    <a:p>
                      <a:r>
                        <a:rPr lang="en-IN" dirty="0"/>
                        <a:t>16</a:t>
                      </a:r>
                    </a:p>
                  </a:txBody>
                  <a:tcPr/>
                </a:tc>
                <a:tc>
                  <a:txBody>
                    <a:bodyPr/>
                    <a:lstStyle/>
                    <a:p>
                      <a:r>
                        <a:rPr lang="en-IN" dirty="0"/>
                        <a:t>0</a:t>
                      </a:r>
                    </a:p>
                  </a:txBody>
                  <a:tcPr/>
                </a:tc>
                <a:tc>
                  <a:txBody>
                    <a:bodyPr/>
                    <a:lstStyle/>
                    <a:p>
                      <a:r>
                        <a:rPr lang="en-IN" dirty="0"/>
                        <a:t>30</a:t>
                      </a:r>
                    </a:p>
                  </a:txBody>
                  <a:tcPr/>
                </a:tc>
                <a:extLst>
                  <a:ext uri="{0D108BD9-81ED-4DB2-BD59-A6C34878D82A}">
                    <a16:rowId xmlns:a16="http://schemas.microsoft.com/office/drawing/2014/main" val="1160832423"/>
                  </a:ext>
                </a:extLst>
              </a:tr>
              <a:tr h="370840">
                <a:tc>
                  <a:txBody>
                    <a:bodyPr/>
                    <a:lstStyle/>
                    <a:p>
                      <a:r>
                        <a:rPr lang="en-IN" dirty="0"/>
                        <a:t>Demand</a:t>
                      </a:r>
                    </a:p>
                  </a:txBody>
                  <a:tcPr/>
                </a:tc>
                <a:tc>
                  <a:txBody>
                    <a:bodyPr/>
                    <a:lstStyle/>
                    <a:p>
                      <a:r>
                        <a:rPr lang="en-IN" dirty="0"/>
                        <a:t>40</a:t>
                      </a:r>
                    </a:p>
                  </a:txBody>
                  <a:tcPr/>
                </a:tc>
                <a:tc>
                  <a:txBody>
                    <a:bodyPr/>
                    <a:lstStyle/>
                    <a:p>
                      <a:r>
                        <a:rPr lang="en-IN" dirty="0"/>
                        <a:t>6</a:t>
                      </a:r>
                    </a:p>
                  </a:txBody>
                  <a:tcPr/>
                </a:tc>
                <a:tc>
                  <a:txBody>
                    <a:bodyPr/>
                    <a:lstStyle/>
                    <a:p>
                      <a:r>
                        <a:rPr lang="en-IN" dirty="0"/>
                        <a:t>8</a:t>
                      </a:r>
                    </a:p>
                  </a:txBody>
                  <a:tcPr/>
                </a:tc>
                <a:tc>
                  <a:txBody>
                    <a:bodyPr/>
                    <a:lstStyle/>
                    <a:p>
                      <a:r>
                        <a:rPr lang="en-IN" dirty="0"/>
                        <a:t>18</a:t>
                      </a:r>
                    </a:p>
                  </a:txBody>
                  <a:tcPr/>
                </a:tc>
                <a:tc>
                  <a:txBody>
                    <a:bodyPr/>
                    <a:lstStyle/>
                    <a:p>
                      <a:r>
                        <a:rPr lang="en-IN" dirty="0"/>
                        <a:t>6</a:t>
                      </a:r>
                    </a:p>
                  </a:txBody>
                  <a:tcPr/>
                </a:tc>
                <a:tc>
                  <a:txBody>
                    <a:bodyPr/>
                    <a:lstStyle/>
                    <a:p>
                      <a:r>
                        <a:rPr lang="en-IN" dirty="0"/>
                        <a:t>8</a:t>
                      </a:r>
                    </a:p>
                  </a:txBody>
                  <a:tcPr/>
                </a:tc>
                <a:tc>
                  <a:txBody>
                    <a:bodyPr/>
                    <a:lstStyle/>
                    <a:p>
                      <a:endParaRPr lang="en-IN" dirty="0"/>
                    </a:p>
                  </a:txBody>
                  <a:tcPr/>
                </a:tc>
                <a:extLst>
                  <a:ext uri="{0D108BD9-81ED-4DB2-BD59-A6C34878D82A}">
                    <a16:rowId xmlns:a16="http://schemas.microsoft.com/office/drawing/2014/main" val="2102192767"/>
                  </a:ext>
                </a:extLst>
              </a:tr>
            </a:tbl>
          </a:graphicData>
        </a:graphic>
      </p:graphicFrame>
      <p:sp>
        <p:nvSpPr>
          <p:cNvPr id="10" name="TextBox 9">
            <a:extLst>
              <a:ext uri="{FF2B5EF4-FFF2-40B4-BE49-F238E27FC236}">
                <a16:creationId xmlns:a16="http://schemas.microsoft.com/office/drawing/2014/main" id="{9619DA96-132F-620B-09BC-6BBF7BB68898}"/>
              </a:ext>
            </a:extLst>
          </p:cNvPr>
          <p:cNvSpPr txBox="1"/>
          <p:nvPr/>
        </p:nvSpPr>
        <p:spPr>
          <a:xfrm>
            <a:off x="765544" y="4742121"/>
            <a:ext cx="8569842" cy="646331"/>
          </a:xfrm>
          <a:prstGeom prst="rect">
            <a:avLst/>
          </a:prstGeom>
          <a:noFill/>
        </p:spPr>
        <p:txBody>
          <a:bodyPr wrap="square" rtlCol="0">
            <a:spAutoFit/>
          </a:bodyPr>
          <a:lstStyle/>
          <a:p>
            <a:r>
              <a:rPr lang="en-IN" dirty="0"/>
              <a:t>Now we solve the balanced TP by Vogel’s approximation method to obtain the transportation cost. </a:t>
            </a:r>
          </a:p>
        </p:txBody>
      </p:sp>
    </p:spTree>
    <p:extLst>
      <p:ext uri="{BB962C8B-B14F-4D97-AF65-F5344CB8AC3E}">
        <p14:creationId xmlns:p14="http://schemas.microsoft.com/office/powerpoint/2010/main" val="2752853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623087F1-0A22-4E04-6B3F-B1DDA246A111}"/>
              </a:ext>
            </a:extLst>
          </p:cNvPr>
          <p:cNvSpPr>
            <a:spLocks noGrp="1"/>
          </p:cNvSpPr>
          <p:nvPr>
            <p:ph type="dt" sz="half" idx="10"/>
          </p:nvPr>
        </p:nvSpPr>
        <p:spPr/>
        <p:txBody>
          <a:bodyPr/>
          <a:lstStyle/>
          <a:p>
            <a:r>
              <a:rPr lang="en-US" dirty="0"/>
              <a:t>20XX</a:t>
            </a:r>
          </a:p>
        </p:txBody>
      </p:sp>
      <p:sp>
        <p:nvSpPr>
          <p:cNvPr id="7" name="Footer Placeholder 6">
            <a:extLst>
              <a:ext uri="{FF2B5EF4-FFF2-40B4-BE49-F238E27FC236}">
                <a16:creationId xmlns:a16="http://schemas.microsoft.com/office/drawing/2014/main" id="{8FD92B98-444C-00D2-3246-91E7E1BFB673}"/>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CFCF8520-CF3A-DEEA-6A9F-571CC04E7ADA}"/>
              </a:ext>
            </a:extLst>
          </p:cNvPr>
          <p:cNvSpPr>
            <a:spLocks noGrp="1"/>
          </p:cNvSpPr>
          <p:nvPr>
            <p:ph type="sldNum" sz="quarter" idx="12"/>
          </p:nvPr>
        </p:nvSpPr>
        <p:spPr/>
        <p:txBody>
          <a:bodyPr/>
          <a:lstStyle/>
          <a:p>
            <a:fld id="{58FB4751-880F-D840-AAA9-3A15815CC996}" type="slidenum">
              <a:rPr lang="en-US" smtClean="0"/>
              <a:t>6</a:t>
            </a:fld>
            <a:endParaRPr lang="en-US" dirty="0"/>
          </a:p>
        </p:txBody>
      </p:sp>
      <p:graphicFrame>
        <p:nvGraphicFramePr>
          <p:cNvPr id="10" name="Table 9">
            <a:extLst>
              <a:ext uri="{FF2B5EF4-FFF2-40B4-BE49-F238E27FC236}">
                <a16:creationId xmlns:a16="http://schemas.microsoft.com/office/drawing/2014/main" id="{8B70811E-2741-4BA3-474E-86285FDB4D54}"/>
              </a:ext>
            </a:extLst>
          </p:cNvPr>
          <p:cNvGraphicFramePr>
            <a:graphicFrameLocks noGrp="1"/>
          </p:cNvGraphicFramePr>
          <p:nvPr>
            <p:extLst>
              <p:ext uri="{D42A27DB-BD31-4B8C-83A1-F6EECF244321}">
                <p14:modId xmlns:p14="http://schemas.microsoft.com/office/powerpoint/2010/main" val="21438532"/>
              </p:ext>
            </p:extLst>
          </p:nvPr>
        </p:nvGraphicFramePr>
        <p:xfrm>
          <a:off x="60960" y="82296"/>
          <a:ext cx="11460480" cy="6263640"/>
        </p:xfrm>
        <a:graphic>
          <a:graphicData uri="http://schemas.openxmlformats.org/drawingml/2006/table">
            <a:tbl>
              <a:tblPr firstRow="1" bandRow="1">
                <a:tableStyleId>{69012ECD-51FC-41F1-AA8D-1B2483CD663E}</a:tableStyleId>
              </a:tblPr>
              <a:tblGrid>
                <a:gridCol w="1039528">
                  <a:extLst>
                    <a:ext uri="{9D8B030D-6E8A-4147-A177-3AD203B41FA5}">
                      <a16:colId xmlns:a16="http://schemas.microsoft.com/office/drawing/2014/main" val="1634558567"/>
                    </a:ext>
                  </a:extLst>
                </a:gridCol>
                <a:gridCol w="587141">
                  <a:extLst>
                    <a:ext uri="{9D8B030D-6E8A-4147-A177-3AD203B41FA5}">
                      <a16:colId xmlns:a16="http://schemas.microsoft.com/office/drawing/2014/main" val="2810446761"/>
                    </a:ext>
                  </a:extLst>
                </a:gridCol>
                <a:gridCol w="616017">
                  <a:extLst>
                    <a:ext uri="{9D8B030D-6E8A-4147-A177-3AD203B41FA5}">
                      <a16:colId xmlns:a16="http://schemas.microsoft.com/office/drawing/2014/main" val="3745196"/>
                    </a:ext>
                  </a:extLst>
                </a:gridCol>
                <a:gridCol w="567891">
                  <a:extLst>
                    <a:ext uri="{9D8B030D-6E8A-4147-A177-3AD203B41FA5}">
                      <a16:colId xmlns:a16="http://schemas.microsoft.com/office/drawing/2014/main" val="730182672"/>
                    </a:ext>
                  </a:extLst>
                </a:gridCol>
                <a:gridCol w="654518">
                  <a:extLst>
                    <a:ext uri="{9D8B030D-6E8A-4147-A177-3AD203B41FA5}">
                      <a16:colId xmlns:a16="http://schemas.microsoft.com/office/drawing/2014/main" val="2041145058"/>
                    </a:ext>
                  </a:extLst>
                </a:gridCol>
                <a:gridCol w="606391">
                  <a:extLst>
                    <a:ext uri="{9D8B030D-6E8A-4147-A177-3AD203B41FA5}">
                      <a16:colId xmlns:a16="http://schemas.microsoft.com/office/drawing/2014/main" val="4155921832"/>
                    </a:ext>
                  </a:extLst>
                </a:gridCol>
                <a:gridCol w="606392">
                  <a:extLst>
                    <a:ext uri="{9D8B030D-6E8A-4147-A177-3AD203B41FA5}">
                      <a16:colId xmlns:a16="http://schemas.microsoft.com/office/drawing/2014/main" val="3906949788"/>
                    </a:ext>
                  </a:extLst>
                </a:gridCol>
                <a:gridCol w="1251284">
                  <a:extLst>
                    <a:ext uri="{9D8B030D-6E8A-4147-A177-3AD203B41FA5}">
                      <a16:colId xmlns:a16="http://schemas.microsoft.com/office/drawing/2014/main" val="3837802412"/>
                    </a:ext>
                  </a:extLst>
                </a:gridCol>
                <a:gridCol w="577516">
                  <a:extLst>
                    <a:ext uri="{9D8B030D-6E8A-4147-A177-3AD203B41FA5}">
                      <a16:colId xmlns:a16="http://schemas.microsoft.com/office/drawing/2014/main" val="2048267149"/>
                    </a:ext>
                  </a:extLst>
                </a:gridCol>
                <a:gridCol w="656122">
                  <a:extLst>
                    <a:ext uri="{9D8B030D-6E8A-4147-A177-3AD203B41FA5}">
                      <a16:colId xmlns:a16="http://schemas.microsoft.com/office/drawing/2014/main" val="2753147858"/>
                    </a:ext>
                  </a:extLst>
                </a:gridCol>
                <a:gridCol w="716280">
                  <a:extLst>
                    <a:ext uri="{9D8B030D-6E8A-4147-A177-3AD203B41FA5}">
                      <a16:colId xmlns:a16="http://schemas.microsoft.com/office/drawing/2014/main" val="3188431385"/>
                    </a:ext>
                  </a:extLst>
                </a:gridCol>
                <a:gridCol w="716280">
                  <a:extLst>
                    <a:ext uri="{9D8B030D-6E8A-4147-A177-3AD203B41FA5}">
                      <a16:colId xmlns:a16="http://schemas.microsoft.com/office/drawing/2014/main" val="1114069672"/>
                    </a:ext>
                  </a:extLst>
                </a:gridCol>
                <a:gridCol w="716280">
                  <a:extLst>
                    <a:ext uri="{9D8B030D-6E8A-4147-A177-3AD203B41FA5}">
                      <a16:colId xmlns:a16="http://schemas.microsoft.com/office/drawing/2014/main" val="1243228384"/>
                    </a:ext>
                  </a:extLst>
                </a:gridCol>
                <a:gridCol w="716280">
                  <a:extLst>
                    <a:ext uri="{9D8B030D-6E8A-4147-A177-3AD203B41FA5}">
                      <a16:colId xmlns:a16="http://schemas.microsoft.com/office/drawing/2014/main" val="367699273"/>
                    </a:ext>
                  </a:extLst>
                </a:gridCol>
                <a:gridCol w="716280">
                  <a:extLst>
                    <a:ext uri="{9D8B030D-6E8A-4147-A177-3AD203B41FA5}">
                      <a16:colId xmlns:a16="http://schemas.microsoft.com/office/drawing/2014/main" val="4234752232"/>
                    </a:ext>
                  </a:extLst>
                </a:gridCol>
                <a:gridCol w="716280">
                  <a:extLst>
                    <a:ext uri="{9D8B030D-6E8A-4147-A177-3AD203B41FA5}">
                      <a16:colId xmlns:a16="http://schemas.microsoft.com/office/drawing/2014/main" val="2417404385"/>
                    </a:ext>
                  </a:extLst>
                </a:gridCol>
              </a:tblGrid>
              <a:tr h="168877">
                <a:tc>
                  <a:txBody>
                    <a:bodyPr/>
                    <a:lstStyle/>
                    <a:p>
                      <a:endParaRPr lang="en-IN" dirty="0">
                        <a:solidFill>
                          <a:schemeClr val="accent1">
                            <a:lumMod val="50000"/>
                          </a:schemeClr>
                        </a:solidFill>
                      </a:endParaRPr>
                    </a:p>
                  </a:txBody>
                  <a:tcPr/>
                </a:tc>
                <a:tc>
                  <a:txBody>
                    <a:bodyPr/>
                    <a:lstStyle/>
                    <a:p>
                      <a:r>
                        <a:rPr lang="en-IN" dirty="0">
                          <a:solidFill>
                            <a:schemeClr val="accent1">
                              <a:lumMod val="50000"/>
                            </a:schemeClr>
                          </a:solidFill>
                        </a:rPr>
                        <a:t>D1</a:t>
                      </a:r>
                    </a:p>
                  </a:txBody>
                  <a:tcPr/>
                </a:tc>
                <a:tc>
                  <a:txBody>
                    <a:bodyPr/>
                    <a:lstStyle/>
                    <a:p>
                      <a:r>
                        <a:rPr lang="en-IN" dirty="0">
                          <a:solidFill>
                            <a:schemeClr val="accent1">
                              <a:lumMod val="50000"/>
                            </a:schemeClr>
                          </a:solidFill>
                        </a:rPr>
                        <a:t>D2</a:t>
                      </a:r>
                    </a:p>
                  </a:txBody>
                  <a:tcPr/>
                </a:tc>
                <a:tc>
                  <a:txBody>
                    <a:bodyPr/>
                    <a:lstStyle/>
                    <a:p>
                      <a:r>
                        <a:rPr lang="en-IN" dirty="0">
                          <a:solidFill>
                            <a:schemeClr val="accent1">
                              <a:lumMod val="50000"/>
                            </a:schemeClr>
                          </a:solidFill>
                        </a:rPr>
                        <a:t>D3</a:t>
                      </a:r>
                    </a:p>
                  </a:txBody>
                  <a:tcPr/>
                </a:tc>
                <a:tc>
                  <a:txBody>
                    <a:bodyPr/>
                    <a:lstStyle/>
                    <a:p>
                      <a:r>
                        <a:rPr lang="en-IN" dirty="0">
                          <a:solidFill>
                            <a:schemeClr val="accent1">
                              <a:lumMod val="50000"/>
                            </a:schemeClr>
                          </a:solidFill>
                        </a:rPr>
                        <a:t>D4</a:t>
                      </a:r>
                    </a:p>
                  </a:txBody>
                  <a:tcPr/>
                </a:tc>
                <a:tc>
                  <a:txBody>
                    <a:bodyPr/>
                    <a:lstStyle/>
                    <a:p>
                      <a:r>
                        <a:rPr lang="en-IN" dirty="0">
                          <a:solidFill>
                            <a:schemeClr val="accent1">
                              <a:lumMod val="50000"/>
                            </a:schemeClr>
                          </a:solidFill>
                        </a:rPr>
                        <a:t>D5</a:t>
                      </a:r>
                    </a:p>
                  </a:txBody>
                  <a:tcPr/>
                </a:tc>
                <a:tc>
                  <a:txBody>
                    <a:bodyPr/>
                    <a:lstStyle/>
                    <a:p>
                      <a:r>
                        <a:rPr lang="en-IN" dirty="0">
                          <a:solidFill>
                            <a:schemeClr val="accent1">
                              <a:lumMod val="50000"/>
                            </a:schemeClr>
                          </a:solidFill>
                        </a:rPr>
                        <a:t>D6</a:t>
                      </a:r>
                    </a:p>
                  </a:txBody>
                  <a:tcPr/>
                </a:tc>
                <a:tc>
                  <a:txBody>
                    <a:bodyPr/>
                    <a:lstStyle/>
                    <a:p>
                      <a:pPr algn="ctr"/>
                      <a:r>
                        <a:rPr lang="en-IN" dirty="0">
                          <a:solidFill>
                            <a:schemeClr val="accent1">
                              <a:lumMod val="50000"/>
                            </a:schemeClr>
                          </a:solidFill>
                        </a:rPr>
                        <a:t>Production</a:t>
                      </a:r>
                    </a:p>
                  </a:txBody>
                  <a:tcPr>
                    <a:solidFill>
                      <a:schemeClr val="accent1"/>
                    </a:solidFill>
                  </a:tcPr>
                </a:tc>
                <a:tc>
                  <a:txBody>
                    <a:bodyPr/>
                    <a:lstStyle/>
                    <a:p>
                      <a:r>
                        <a:rPr lang="en-IN" dirty="0">
                          <a:solidFill>
                            <a:schemeClr val="accent1">
                              <a:lumMod val="50000"/>
                            </a:schemeClr>
                          </a:solidFill>
                        </a:rPr>
                        <a:t>P1</a:t>
                      </a:r>
                    </a:p>
                  </a:txBody>
                  <a:tcPr>
                    <a:solidFill>
                      <a:schemeClr val="accent1"/>
                    </a:solidFill>
                  </a:tcPr>
                </a:tc>
                <a:tc>
                  <a:txBody>
                    <a:bodyPr/>
                    <a:lstStyle/>
                    <a:p>
                      <a:r>
                        <a:rPr lang="en-IN" dirty="0">
                          <a:solidFill>
                            <a:schemeClr val="accent1">
                              <a:lumMod val="50000"/>
                            </a:schemeClr>
                          </a:solidFill>
                        </a:rPr>
                        <a:t>P2</a:t>
                      </a:r>
                    </a:p>
                  </a:txBody>
                  <a:tcPr/>
                </a:tc>
                <a:tc>
                  <a:txBody>
                    <a:bodyPr/>
                    <a:lstStyle/>
                    <a:p>
                      <a:r>
                        <a:rPr lang="en-IN" dirty="0">
                          <a:solidFill>
                            <a:schemeClr val="accent1">
                              <a:lumMod val="50000"/>
                            </a:schemeClr>
                          </a:solidFill>
                        </a:rPr>
                        <a:t>P3</a:t>
                      </a:r>
                    </a:p>
                  </a:txBody>
                  <a:tcPr/>
                </a:tc>
                <a:tc>
                  <a:txBody>
                    <a:bodyPr/>
                    <a:lstStyle/>
                    <a:p>
                      <a:r>
                        <a:rPr lang="en-IN" dirty="0">
                          <a:solidFill>
                            <a:schemeClr val="accent1">
                              <a:lumMod val="50000"/>
                            </a:schemeClr>
                          </a:solidFill>
                        </a:rPr>
                        <a:t>P4</a:t>
                      </a:r>
                    </a:p>
                  </a:txBody>
                  <a:tcPr/>
                </a:tc>
                <a:tc>
                  <a:txBody>
                    <a:bodyPr/>
                    <a:lstStyle/>
                    <a:p>
                      <a:r>
                        <a:rPr lang="en-IN" dirty="0">
                          <a:solidFill>
                            <a:schemeClr val="accent1">
                              <a:lumMod val="50000"/>
                            </a:schemeClr>
                          </a:solidFill>
                        </a:rPr>
                        <a:t>P5</a:t>
                      </a:r>
                    </a:p>
                  </a:txBody>
                  <a:tcPr/>
                </a:tc>
                <a:tc>
                  <a:txBody>
                    <a:bodyPr/>
                    <a:lstStyle/>
                    <a:p>
                      <a:r>
                        <a:rPr lang="en-IN" dirty="0">
                          <a:solidFill>
                            <a:schemeClr val="accent1">
                              <a:lumMod val="50000"/>
                            </a:schemeClr>
                          </a:solidFill>
                        </a:rPr>
                        <a:t>P6</a:t>
                      </a:r>
                    </a:p>
                  </a:txBody>
                  <a:tcPr/>
                </a:tc>
                <a:tc>
                  <a:txBody>
                    <a:bodyPr/>
                    <a:lstStyle/>
                    <a:p>
                      <a:r>
                        <a:rPr lang="en-IN" dirty="0">
                          <a:solidFill>
                            <a:schemeClr val="accent1">
                              <a:lumMod val="50000"/>
                            </a:schemeClr>
                          </a:solidFill>
                        </a:rPr>
                        <a:t>P7</a:t>
                      </a:r>
                    </a:p>
                  </a:txBody>
                  <a:tcPr/>
                </a:tc>
                <a:tc>
                  <a:txBody>
                    <a:bodyPr/>
                    <a:lstStyle/>
                    <a:p>
                      <a:r>
                        <a:rPr lang="en-IN" dirty="0">
                          <a:solidFill>
                            <a:schemeClr val="accent1">
                              <a:lumMod val="50000"/>
                            </a:schemeClr>
                          </a:solidFill>
                        </a:rPr>
                        <a:t>P8</a:t>
                      </a:r>
                    </a:p>
                  </a:txBody>
                  <a:tcPr/>
                </a:tc>
                <a:extLst>
                  <a:ext uri="{0D108BD9-81ED-4DB2-BD59-A6C34878D82A}">
                    <a16:rowId xmlns:a16="http://schemas.microsoft.com/office/drawing/2014/main" val="2051417343"/>
                  </a:ext>
                </a:extLst>
              </a:tr>
              <a:tr h="370840">
                <a:tc>
                  <a:txBody>
                    <a:bodyPr/>
                    <a:lstStyle/>
                    <a:p>
                      <a:r>
                        <a:rPr lang="en-IN" dirty="0"/>
                        <a:t>O1</a:t>
                      </a:r>
                    </a:p>
                  </a:txBody>
                  <a:tcPr/>
                </a:tc>
                <a:tc>
                  <a:txBody>
                    <a:bodyPr/>
                    <a:lstStyle/>
                    <a:p>
                      <a:r>
                        <a:rPr lang="en-IN" dirty="0"/>
                        <a:t>3</a:t>
                      </a:r>
                    </a:p>
                    <a:p>
                      <a:r>
                        <a:rPr lang="en-IN" dirty="0"/>
                        <a:t>  </a:t>
                      </a:r>
                      <a:r>
                        <a:rPr lang="en-IN" dirty="0">
                          <a:solidFill>
                            <a:srgbClr val="FF0000"/>
                          </a:solidFill>
                        </a:rPr>
                        <a:t>20</a:t>
                      </a:r>
                    </a:p>
                  </a:txBody>
                  <a:tcPr/>
                </a:tc>
                <a:tc>
                  <a:txBody>
                    <a:bodyPr/>
                    <a:lstStyle/>
                    <a:p>
                      <a:r>
                        <a:rPr lang="en-IN" dirty="0"/>
                        <a:t>4</a:t>
                      </a:r>
                    </a:p>
                  </a:txBody>
                  <a:tcPr/>
                </a:tc>
                <a:tc>
                  <a:txBody>
                    <a:bodyPr/>
                    <a:lstStyle/>
                    <a:p>
                      <a:r>
                        <a:rPr lang="en-IN" dirty="0"/>
                        <a:t>6</a:t>
                      </a:r>
                    </a:p>
                  </a:txBody>
                  <a:tcPr/>
                </a:tc>
                <a:tc>
                  <a:txBody>
                    <a:bodyPr/>
                    <a:lstStyle/>
                    <a:p>
                      <a:r>
                        <a:rPr lang="en-IN" dirty="0"/>
                        <a:t>8</a:t>
                      </a:r>
                    </a:p>
                  </a:txBody>
                  <a:tcPr/>
                </a:tc>
                <a:tc>
                  <a:txBody>
                    <a:bodyPr/>
                    <a:lstStyle/>
                    <a:p>
                      <a:r>
                        <a:rPr lang="en-IN" dirty="0"/>
                        <a:t>8</a:t>
                      </a:r>
                    </a:p>
                  </a:txBody>
                  <a:tcPr/>
                </a:tc>
                <a:tc>
                  <a:txBody>
                    <a:bodyPr/>
                    <a:lstStyle/>
                    <a:p>
                      <a:r>
                        <a:rPr lang="en-IN" dirty="0"/>
                        <a:t>0</a:t>
                      </a:r>
                    </a:p>
                  </a:txBody>
                  <a:tcPr/>
                </a:tc>
                <a:tc>
                  <a:txBody>
                    <a:bodyPr/>
                    <a:lstStyle/>
                    <a:p>
                      <a:pPr algn="ctr"/>
                      <a:r>
                        <a:rPr lang="en-IN" dirty="0">
                          <a:solidFill>
                            <a:schemeClr val="accent1"/>
                          </a:solidFill>
                        </a:rPr>
                        <a:t>20</a:t>
                      </a:r>
                    </a:p>
                  </a:txBody>
                  <a:tcPr>
                    <a:solidFill>
                      <a:schemeClr val="accent1">
                        <a:lumMod val="50000"/>
                      </a:schemeClr>
                    </a:solidFill>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1</a:t>
                      </a:r>
                    </a:p>
                  </a:txBody>
                  <a:tcPr/>
                </a:tc>
                <a:tc>
                  <a:txBody>
                    <a:bodyPr/>
                    <a:lstStyle/>
                    <a:p>
                      <a:r>
                        <a:rPr lang="en-IN" dirty="0"/>
                        <a:t>5</a:t>
                      </a:r>
                    </a:p>
                  </a:txBody>
                  <a:tcPr/>
                </a:tc>
                <a:tc>
                  <a:txBody>
                    <a:bodyPr/>
                    <a:lstStyle/>
                    <a:p>
                      <a:r>
                        <a:rPr lang="en-IN" dirty="0"/>
                        <a:t>5</a:t>
                      </a:r>
                    </a:p>
                  </a:txBody>
                  <a:tcPr/>
                </a:tc>
                <a:tc>
                  <a:txBody>
                    <a:bodyPr/>
                    <a:lstStyle/>
                    <a:p>
                      <a:r>
                        <a:rPr lang="en-IN" dirty="0">
                          <a:solidFill>
                            <a:schemeClr val="accent1">
                              <a:lumMod val="50000"/>
                            </a:schemeClr>
                          </a:solidFill>
                        </a:rPr>
                        <a:t>5</a:t>
                      </a:r>
                    </a:p>
                  </a:txBody>
                  <a:tcPr/>
                </a:tc>
                <a:tc>
                  <a:txBody>
                    <a:bodyPr/>
                    <a:lstStyle/>
                    <a:p>
                      <a:r>
                        <a:rPr lang="en-IN" dirty="0"/>
                        <a:t>-</a:t>
                      </a:r>
                    </a:p>
                  </a:txBody>
                  <a:tcPr/>
                </a:tc>
                <a:extLst>
                  <a:ext uri="{0D108BD9-81ED-4DB2-BD59-A6C34878D82A}">
                    <a16:rowId xmlns:a16="http://schemas.microsoft.com/office/drawing/2014/main" val="3600773469"/>
                  </a:ext>
                </a:extLst>
              </a:tr>
              <a:tr h="370840">
                <a:tc>
                  <a:txBody>
                    <a:bodyPr/>
                    <a:lstStyle/>
                    <a:p>
                      <a:r>
                        <a:rPr lang="en-IN" dirty="0"/>
                        <a:t>O2</a:t>
                      </a:r>
                    </a:p>
                  </a:txBody>
                  <a:tcPr/>
                </a:tc>
                <a:tc>
                  <a:txBody>
                    <a:bodyPr/>
                    <a:lstStyle/>
                    <a:p>
                      <a:r>
                        <a:rPr lang="en-IN" dirty="0"/>
                        <a:t>2</a:t>
                      </a:r>
                    </a:p>
                    <a:p>
                      <a:r>
                        <a:rPr lang="en-IN" dirty="0"/>
                        <a:t>    </a:t>
                      </a:r>
                      <a:r>
                        <a:rPr lang="en-IN" dirty="0">
                          <a:solidFill>
                            <a:srgbClr val="FF0000"/>
                          </a:solidFill>
                        </a:rPr>
                        <a:t>4</a:t>
                      </a:r>
                    </a:p>
                  </a:txBody>
                  <a:tcPr/>
                </a:tc>
                <a:tc>
                  <a:txBody>
                    <a:bodyPr/>
                    <a:lstStyle/>
                    <a:p>
                      <a:r>
                        <a:rPr lang="en-IN" dirty="0"/>
                        <a:t>10</a:t>
                      </a:r>
                    </a:p>
                  </a:txBody>
                  <a:tcPr/>
                </a:tc>
                <a:tc>
                  <a:txBody>
                    <a:bodyPr/>
                    <a:lstStyle/>
                    <a:p>
                      <a:r>
                        <a:rPr lang="en-IN" dirty="0"/>
                        <a:t>0</a:t>
                      </a:r>
                    </a:p>
                    <a:p>
                      <a:r>
                        <a:rPr lang="en-IN" dirty="0"/>
                        <a:t>    </a:t>
                      </a:r>
                      <a:r>
                        <a:rPr lang="en-IN" dirty="0">
                          <a:solidFill>
                            <a:srgbClr val="FF0000"/>
                          </a:solidFill>
                        </a:rPr>
                        <a:t>8</a:t>
                      </a:r>
                    </a:p>
                  </a:txBody>
                  <a:tcPr/>
                </a:tc>
                <a:tc>
                  <a:txBody>
                    <a:bodyPr/>
                    <a:lstStyle/>
                    <a:p>
                      <a:r>
                        <a:rPr lang="en-IN" dirty="0"/>
                        <a:t>5</a:t>
                      </a:r>
                    </a:p>
                    <a:p>
                      <a:r>
                        <a:rPr lang="en-IN" dirty="0"/>
                        <a:t>   </a:t>
                      </a:r>
                      <a:r>
                        <a:rPr lang="en-IN" dirty="0">
                          <a:solidFill>
                            <a:srgbClr val="FF0000"/>
                          </a:solidFill>
                        </a:rPr>
                        <a:t>18</a:t>
                      </a:r>
                      <a:r>
                        <a:rPr lang="en-IN" dirty="0"/>
                        <a:t> </a:t>
                      </a:r>
                    </a:p>
                  </a:txBody>
                  <a:tcPr/>
                </a:tc>
                <a:tc>
                  <a:txBody>
                    <a:bodyPr/>
                    <a:lstStyle/>
                    <a:p>
                      <a:r>
                        <a:rPr lang="en-IN" dirty="0"/>
                        <a:t>8</a:t>
                      </a:r>
                    </a:p>
                  </a:txBody>
                  <a:tcPr/>
                </a:tc>
                <a:tc>
                  <a:txBody>
                    <a:bodyPr/>
                    <a:lstStyle/>
                    <a:p>
                      <a:r>
                        <a:rPr lang="en-IN" dirty="0"/>
                        <a:t>0</a:t>
                      </a:r>
                    </a:p>
                  </a:txBody>
                  <a:tcPr/>
                </a:tc>
                <a:tc>
                  <a:txBody>
                    <a:bodyPr/>
                    <a:lstStyle/>
                    <a:p>
                      <a:pPr algn="ctr"/>
                      <a:r>
                        <a:rPr lang="en-IN" dirty="0">
                          <a:solidFill>
                            <a:schemeClr val="accent1"/>
                          </a:solidFill>
                        </a:rPr>
                        <a:t>30</a:t>
                      </a:r>
                    </a:p>
                  </a:txBody>
                  <a:tcPr>
                    <a:solidFill>
                      <a:schemeClr val="accent1">
                        <a:lumMod val="50000"/>
                      </a:schemeClr>
                    </a:solidFill>
                  </a:tcPr>
                </a:tc>
                <a:tc>
                  <a:txBody>
                    <a:bodyPr/>
                    <a:lstStyle/>
                    <a:p>
                      <a:r>
                        <a:rPr lang="en-IN" dirty="0"/>
                        <a:t>0</a:t>
                      </a:r>
                    </a:p>
                  </a:txBody>
                  <a:tcPr/>
                </a:tc>
                <a:tc>
                  <a:txBody>
                    <a:bodyPr/>
                    <a:lstStyle/>
                    <a:p>
                      <a:r>
                        <a:rPr lang="en-IN" dirty="0"/>
                        <a:t>2</a:t>
                      </a:r>
                    </a:p>
                  </a:txBody>
                  <a:tcPr/>
                </a:tc>
                <a:tc>
                  <a:txBody>
                    <a:bodyPr/>
                    <a:lstStyle/>
                    <a:p>
                      <a:r>
                        <a:rPr lang="en-IN" dirty="0"/>
                        <a:t>2</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tc>
                  <a:txBody>
                    <a:bodyPr/>
                    <a:lstStyle/>
                    <a:p>
                      <a:r>
                        <a:rPr lang="en-IN" dirty="0"/>
                        <a:t>3</a:t>
                      </a:r>
                    </a:p>
                  </a:txBody>
                  <a:tcPr/>
                </a:tc>
                <a:extLst>
                  <a:ext uri="{0D108BD9-81ED-4DB2-BD59-A6C34878D82A}">
                    <a16:rowId xmlns:a16="http://schemas.microsoft.com/office/drawing/2014/main" val="3732057580"/>
                  </a:ext>
                </a:extLst>
              </a:tr>
              <a:tr h="370840">
                <a:tc>
                  <a:txBody>
                    <a:bodyPr/>
                    <a:lstStyle/>
                    <a:p>
                      <a:r>
                        <a:rPr lang="en-IN" dirty="0"/>
                        <a:t>O3</a:t>
                      </a:r>
                    </a:p>
                  </a:txBody>
                  <a:tcPr/>
                </a:tc>
                <a:tc>
                  <a:txBody>
                    <a:bodyPr/>
                    <a:lstStyle/>
                    <a:p>
                      <a:r>
                        <a:rPr lang="en-IN" dirty="0"/>
                        <a:t>7</a:t>
                      </a:r>
                    </a:p>
                    <a:p>
                      <a:r>
                        <a:rPr lang="en-IN" dirty="0"/>
                        <a:t>    </a:t>
                      </a:r>
                      <a:r>
                        <a:rPr lang="en-IN" dirty="0">
                          <a:solidFill>
                            <a:srgbClr val="FF0000"/>
                          </a:solidFill>
                        </a:rPr>
                        <a:t>1</a:t>
                      </a:r>
                    </a:p>
                  </a:txBody>
                  <a:tcPr/>
                </a:tc>
                <a:tc>
                  <a:txBody>
                    <a:bodyPr/>
                    <a:lstStyle/>
                    <a:p>
                      <a:r>
                        <a:rPr lang="en-IN" dirty="0"/>
                        <a:t>11</a:t>
                      </a:r>
                    </a:p>
                  </a:txBody>
                  <a:tcPr/>
                </a:tc>
                <a:tc>
                  <a:txBody>
                    <a:bodyPr/>
                    <a:lstStyle/>
                    <a:p>
                      <a:r>
                        <a:rPr lang="en-IN" dirty="0"/>
                        <a:t>20</a:t>
                      </a:r>
                    </a:p>
                  </a:txBody>
                  <a:tcPr/>
                </a:tc>
                <a:tc>
                  <a:txBody>
                    <a:bodyPr/>
                    <a:lstStyle/>
                    <a:p>
                      <a:r>
                        <a:rPr lang="en-IN" dirty="0"/>
                        <a:t>40</a:t>
                      </a:r>
                    </a:p>
                  </a:txBody>
                  <a:tcPr/>
                </a:tc>
                <a:tc>
                  <a:txBody>
                    <a:bodyPr/>
                    <a:lstStyle/>
                    <a:p>
                      <a:r>
                        <a:rPr lang="en-IN" dirty="0"/>
                        <a:t>3</a:t>
                      </a:r>
                    </a:p>
                    <a:p>
                      <a:r>
                        <a:rPr lang="en-IN" dirty="0"/>
                        <a:t>    </a:t>
                      </a:r>
                      <a:r>
                        <a:rPr lang="en-IN" dirty="0">
                          <a:solidFill>
                            <a:srgbClr val="FF0000"/>
                          </a:solidFill>
                        </a:rPr>
                        <a:t>6</a:t>
                      </a:r>
                      <a:r>
                        <a:rPr lang="en-IN" dirty="0"/>
                        <a:t> </a:t>
                      </a:r>
                    </a:p>
                  </a:txBody>
                  <a:tcPr/>
                </a:tc>
                <a:tc>
                  <a:txBody>
                    <a:bodyPr/>
                    <a:lstStyle/>
                    <a:p>
                      <a:r>
                        <a:rPr lang="en-IN" dirty="0"/>
                        <a:t>0</a:t>
                      </a:r>
                    </a:p>
                    <a:p>
                      <a:r>
                        <a:rPr lang="en-IN" dirty="0"/>
                        <a:t>    </a:t>
                      </a:r>
                      <a:r>
                        <a:rPr lang="en-IN" dirty="0">
                          <a:solidFill>
                            <a:srgbClr val="FF0000"/>
                          </a:solidFill>
                        </a:rPr>
                        <a:t>8</a:t>
                      </a:r>
                    </a:p>
                  </a:txBody>
                  <a:tcPr/>
                </a:tc>
                <a:tc>
                  <a:txBody>
                    <a:bodyPr/>
                    <a:lstStyle/>
                    <a:p>
                      <a:pPr algn="ctr"/>
                      <a:r>
                        <a:rPr lang="en-IN" dirty="0">
                          <a:solidFill>
                            <a:schemeClr val="accent1"/>
                          </a:solidFill>
                        </a:rPr>
                        <a:t>15</a:t>
                      </a:r>
                    </a:p>
                  </a:txBody>
                  <a:tcPr>
                    <a:solidFill>
                      <a:schemeClr val="accent1">
                        <a:lumMod val="50000"/>
                      </a:schemeClr>
                    </a:solidFill>
                  </a:tcPr>
                </a:tc>
                <a:tc>
                  <a:txBody>
                    <a:bodyPr/>
                    <a:lstStyle/>
                    <a:p>
                      <a:r>
                        <a:rPr lang="en-IN" dirty="0"/>
                        <a:t>3</a:t>
                      </a:r>
                    </a:p>
                  </a:txBody>
                  <a:tcPr/>
                </a:tc>
                <a:tc>
                  <a:txBody>
                    <a:bodyPr/>
                    <a:lstStyle/>
                    <a:p>
                      <a:r>
                        <a:rPr lang="en-IN" dirty="0"/>
                        <a:t>3</a:t>
                      </a:r>
                    </a:p>
                  </a:txBody>
                  <a:tcPr/>
                </a:tc>
                <a:tc>
                  <a:txBody>
                    <a:bodyPr/>
                    <a:lstStyle/>
                    <a:p>
                      <a:r>
                        <a:rPr lang="en-IN" dirty="0">
                          <a:solidFill>
                            <a:schemeClr val="accent1">
                              <a:lumMod val="50000"/>
                            </a:schemeClr>
                          </a:solidFill>
                        </a:rPr>
                        <a:t>7</a:t>
                      </a:r>
                    </a:p>
                  </a:txBody>
                  <a:tcPr/>
                </a:tc>
                <a:tc>
                  <a:txBody>
                    <a:bodyPr/>
                    <a:lstStyle/>
                    <a:p>
                      <a:r>
                        <a:rPr lang="en-IN" dirty="0"/>
                        <a:t>4</a:t>
                      </a:r>
                    </a:p>
                  </a:txBody>
                  <a:tcPr/>
                </a:tc>
                <a:tc>
                  <a:txBody>
                    <a:bodyPr/>
                    <a:lstStyle/>
                    <a:p>
                      <a:r>
                        <a:rPr lang="en-IN" dirty="0">
                          <a:solidFill>
                            <a:schemeClr val="accent1">
                              <a:lumMod val="50000"/>
                            </a:schemeClr>
                          </a:solidFill>
                        </a:rPr>
                        <a:t>33</a:t>
                      </a:r>
                    </a:p>
                  </a:txBody>
                  <a:tcPr/>
                </a:tc>
                <a:tc>
                  <a:txBody>
                    <a:bodyPr/>
                    <a:lstStyle/>
                    <a:p>
                      <a:r>
                        <a:rPr lang="en-IN" dirty="0"/>
                        <a:t>-</a:t>
                      </a:r>
                    </a:p>
                  </a:txBody>
                  <a:tcPr/>
                </a:tc>
                <a:tc>
                  <a:txBody>
                    <a:bodyPr/>
                    <a:lstStyle/>
                    <a:p>
                      <a:r>
                        <a:rPr lang="en-IN" dirty="0"/>
                        <a:t>-</a:t>
                      </a:r>
                    </a:p>
                  </a:txBody>
                  <a:tcPr/>
                </a:tc>
                <a:tc>
                  <a:txBody>
                    <a:bodyPr/>
                    <a:lstStyle/>
                    <a:p>
                      <a:r>
                        <a:rPr lang="en-IN" dirty="0"/>
                        <a:t>-</a:t>
                      </a:r>
                    </a:p>
                  </a:txBody>
                  <a:tcPr/>
                </a:tc>
                <a:extLst>
                  <a:ext uri="{0D108BD9-81ED-4DB2-BD59-A6C34878D82A}">
                    <a16:rowId xmlns:a16="http://schemas.microsoft.com/office/drawing/2014/main" val="3648687018"/>
                  </a:ext>
                </a:extLst>
              </a:tr>
              <a:tr h="370840">
                <a:tc>
                  <a:txBody>
                    <a:bodyPr/>
                    <a:lstStyle/>
                    <a:p>
                      <a:r>
                        <a:rPr lang="en-IN" dirty="0"/>
                        <a:t>O4</a:t>
                      </a:r>
                    </a:p>
                  </a:txBody>
                  <a:tcPr/>
                </a:tc>
                <a:tc>
                  <a:txBody>
                    <a:bodyPr/>
                    <a:lstStyle/>
                    <a:p>
                      <a:r>
                        <a:rPr lang="en-IN" dirty="0"/>
                        <a:t>1</a:t>
                      </a:r>
                    </a:p>
                    <a:p>
                      <a:r>
                        <a:rPr lang="en-IN" dirty="0"/>
                        <a:t>  </a:t>
                      </a:r>
                      <a:r>
                        <a:rPr lang="en-IN" dirty="0">
                          <a:solidFill>
                            <a:srgbClr val="FF0000"/>
                          </a:solidFill>
                        </a:rPr>
                        <a:t>24</a:t>
                      </a:r>
                    </a:p>
                  </a:txBody>
                  <a:tcPr/>
                </a:tc>
                <a:tc>
                  <a:txBody>
                    <a:bodyPr/>
                    <a:lstStyle/>
                    <a:p>
                      <a:r>
                        <a:rPr lang="en-IN" dirty="0"/>
                        <a:t>0</a:t>
                      </a:r>
                    </a:p>
                    <a:p>
                      <a:r>
                        <a:rPr lang="en-IN" dirty="0"/>
                        <a:t>     </a:t>
                      </a:r>
                      <a:r>
                        <a:rPr lang="en-IN" dirty="0">
                          <a:solidFill>
                            <a:srgbClr val="FF0000"/>
                          </a:solidFill>
                        </a:rPr>
                        <a:t>6</a:t>
                      </a:r>
                    </a:p>
                  </a:txBody>
                  <a:tcPr/>
                </a:tc>
                <a:tc>
                  <a:txBody>
                    <a:bodyPr/>
                    <a:lstStyle/>
                    <a:p>
                      <a:r>
                        <a:rPr lang="en-IN" dirty="0"/>
                        <a:t>9</a:t>
                      </a:r>
                    </a:p>
                  </a:txBody>
                  <a:tcPr/>
                </a:tc>
                <a:tc>
                  <a:txBody>
                    <a:bodyPr/>
                    <a:lstStyle/>
                    <a:p>
                      <a:r>
                        <a:rPr lang="en-IN" dirty="0"/>
                        <a:t>14</a:t>
                      </a:r>
                    </a:p>
                  </a:txBody>
                  <a:tcPr/>
                </a:tc>
                <a:tc>
                  <a:txBody>
                    <a:bodyPr/>
                    <a:lstStyle/>
                    <a:p>
                      <a:r>
                        <a:rPr lang="en-IN" dirty="0"/>
                        <a:t>16</a:t>
                      </a:r>
                    </a:p>
                  </a:txBody>
                  <a:tcPr/>
                </a:tc>
                <a:tc>
                  <a:txBody>
                    <a:bodyPr/>
                    <a:lstStyle/>
                    <a:p>
                      <a:r>
                        <a:rPr lang="en-IN" dirty="0"/>
                        <a:t>0</a:t>
                      </a:r>
                    </a:p>
                  </a:txBody>
                  <a:tcPr/>
                </a:tc>
                <a:tc>
                  <a:txBody>
                    <a:bodyPr/>
                    <a:lstStyle/>
                    <a:p>
                      <a:pPr algn="ctr"/>
                      <a:r>
                        <a:rPr lang="en-IN" dirty="0">
                          <a:solidFill>
                            <a:schemeClr val="accent1"/>
                          </a:solidFill>
                        </a:rPr>
                        <a:t>30</a:t>
                      </a:r>
                    </a:p>
                  </a:txBody>
                  <a:tcPr>
                    <a:solidFill>
                      <a:schemeClr val="accent1">
                        <a:lumMod val="50000"/>
                      </a:schemeClr>
                    </a:solidFill>
                  </a:tcPr>
                </a:tc>
                <a:tc>
                  <a:txBody>
                    <a:bodyPr/>
                    <a:lstStyle/>
                    <a:p>
                      <a:r>
                        <a:rPr lang="en-IN" dirty="0"/>
                        <a:t>0</a:t>
                      </a:r>
                    </a:p>
                  </a:txBody>
                  <a:tcPr/>
                </a:tc>
                <a:tc>
                  <a:txBody>
                    <a:bodyPr/>
                    <a:lstStyle/>
                    <a:p>
                      <a:r>
                        <a:rPr lang="en-IN" dirty="0"/>
                        <a:t>0</a:t>
                      </a:r>
                    </a:p>
                  </a:txBody>
                  <a:tcPr/>
                </a:tc>
                <a:tc>
                  <a:txBody>
                    <a:bodyPr/>
                    <a:lstStyle/>
                    <a:p>
                      <a:r>
                        <a:rPr lang="en-IN" dirty="0"/>
                        <a:t>0</a:t>
                      </a:r>
                    </a:p>
                  </a:txBody>
                  <a:tcPr/>
                </a:tc>
                <a:tc>
                  <a:txBody>
                    <a:bodyPr/>
                    <a:lstStyle/>
                    <a:p>
                      <a:r>
                        <a:rPr lang="en-IN" dirty="0"/>
                        <a:t>1</a:t>
                      </a:r>
                    </a:p>
                  </a:txBody>
                  <a:tcPr/>
                </a:tc>
                <a:tc>
                  <a:txBody>
                    <a:bodyPr/>
                    <a:lstStyle/>
                    <a:p>
                      <a:r>
                        <a:rPr lang="en-IN" dirty="0"/>
                        <a:t>13</a:t>
                      </a:r>
                    </a:p>
                  </a:txBody>
                  <a:tcPr/>
                </a:tc>
                <a:tc>
                  <a:txBody>
                    <a:bodyPr/>
                    <a:lstStyle/>
                    <a:p>
                      <a:r>
                        <a:rPr lang="en-IN" dirty="0">
                          <a:solidFill>
                            <a:schemeClr val="accent1">
                              <a:lumMod val="50000"/>
                            </a:schemeClr>
                          </a:solidFill>
                        </a:rPr>
                        <a:t>13</a:t>
                      </a:r>
                    </a:p>
                  </a:txBody>
                  <a:tcPr/>
                </a:tc>
                <a:tc>
                  <a:txBody>
                    <a:bodyPr/>
                    <a:lstStyle/>
                    <a:p>
                      <a:r>
                        <a:rPr lang="en-IN" dirty="0"/>
                        <a:t>-</a:t>
                      </a:r>
                    </a:p>
                  </a:txBody>
                  <a:tcPr/>
                </a:tc>
                <a:tc>
                  <a:txBody>
                    <a:bodyPr/>
                    <a:lstStyle/>
                    <a:p>
                      <a:r>
                        <a:rPr lang="en-IN" dirty="0"/>
                        <a:t>-</a:t>
                      </a:r>
                    </a:p>
                  </a:txBody>
                  <a:tcPr/>
                </a:tc>
                <a:extLst>
                  <a:ext uri="{0D108BD9-81ED-4DB2-BD59-A6C34878D82A}">
                    <a16:rowId xmlns:a16="http://schemas.microsoft.com/office/drawing/2014/main" val="1160832423"/>
                  </a:ext>
                </a:extLst>
              </a:tr>
              <a:tr h="370840">
                <a:tc>
                  <a:txBody>
                    <a:bodyPr/>
                    <a:lstStyle/>
                    <a:p>
                      <a:pPr algn="ctr"/>
                      <a:r>
                        <a:rPr lang="en-IN" dirty="0">
                          <a:solidFill>
                            <a:schemeClr val="accent1"/>
                          </a:solidFill>
                        </a:rPr>
                        <a:t>Demand</a:t>
                      </a:r>
                    </a:p>
                  </a:txBody>
                  <a:tcPr>
                    <a:solidFill>
                      <a:schemeClr val="accent1">
                        <a:lumMod val="50000"/>
                      </a:schemeClr>
                    </a:solidFill>
                  </a:tcPr>
                </a:tc>
                <a:tc>
                  <a:txBody>
                    <a:bodyPr/>
                    <a:lstStyle/>
                    <a:p>
                      <a:pPr algn="ctr"/>
                      <a:r>
                        <a:rPr lang="en-IN" dirty="0">
                          <a:solidFill>
                            <a:schemeClr val="accent1"/>
                          </a:solidFill>
                        </a:rPr>
                        <a:t>40</a:t>
                      </a:r>
                    </a:p>
                  </a:txBody>
                  <a:tcPr>
                    <a:solidFill>
                      <a:schemeClr val="accent1">
                        <a:lumMod val="50000"/>
                      </a:schemeClr>
                    </a:solidFill>
                  </a:tcPr>
                </a:tc>
                <a:tc>
                  <a:txBody>
                    <a:bodyPr/>
                    <a:lstStyle/>
                    <a:p>
                      <a:pPr algn="ctr"/>
                      <a:r>
                        <a:rPr lang="en-IN" dirty="0">
                          <a:solidFill>
                            <a:schemeClr val="accent1"/>
                          </a:solidFill>
                        </a:rPr>
                        <a:t>6</a:t>
                      </a:r>
                    </a:p>
                  </a:txBody>
                  <a:tcPr>
                    <a:solidFill>
                      <a:schemeClr val="accent1">
                        <a:lumMod val="50000"/>
                      </a:schemeClr>
                    </a:solidFill>
                  </a:tcPr>
                </a:tc>
                <a:tc>
                  <a:txBody>
                    <a:bodyPr/>
                    <a:lstStyle/>
                    <a:p>
                      <a:pPr algn="ctr"/>
                      <a:r>
                        <a:rPr lang="en-IN" dirty="0">
                          <a:solidFill>
                            <a:schemeClr val="accent1"/>
                          </a:solidFill>
                        </a:rPr>
                        <a:t>8</a:t>
                      </a:r>
                    </a:p>
                  </a:txBody>
                  <a:tcPr>
                    <a:solidFill>
                      <a:schemeClr val="accent1">
                        <a:lumMod val="50000"/>
                      </a:schemeClr>
                    </a:solidFill>
                  </a:tcPr>
                </a:tc>
                <a:tc>
                  <a:txBody>
                    <a:bodyPr/>
                    <a:lstStyle/>
                    <a:p>
                      <a:pPr algn="ctr"/>
                      <a:r>
                        <a:rPr lang="en-IN" dirty="0">
                          <a:solidFill>
                            <a:schemeClr val="accent1"/>
                          </a:solidFill>
                        </a:rPr>
                        <a:t>18</a:t>
                      </a:r>
                    </a:p>
                  </a:txBody>
                  <a:tcPr>
                    <a:solidFill>
                      <a:schemeClr val="accent1">
                        <a:lumMod val="50000"/>
                      </a:schemeClr>
                    </a:solidFill>
                  </a:tcPr>
                </a:tc>
                <a:tc>
                  <a:txBody>
                    <a:bodyPr/>
                    <a:lstStyle/>
                    <a:p>
                      <a:pPr algn="ctr"/>
                      <a:r>
                        <a:rPr lang="en-IN" dirty="0">
                          <a:solidFill>
                            <a:schemeClr val="accent1"/>
                          </a:solidFill>
                        </a:rPr>
                        <a:t>6</a:t>
                      </a:r>
                    </a:p>
                  </a:txBody>
                  <a:tcPr>
                    <a:solidFill>
                      <a:schemeClr val="accent1">
                        <a:lumMod val="50000"/>
                      </a:schemeClr>
                    </a:solidFill>
                  </a:tcPr>
                </a:tc>
                <a:tc>
                  <a:txBody>
                    <a:bodyPr/>
                    <a:lstStyle/>
                    <a:p>
                      <a:pPr algn="ctr"/>
                      <a:r>
                        <a:rPr lang="en-IN" dirty="0">
                          <a:solidFill>
                            <a:schemeClr val="accent1"/>
                          </a:solidFill>
                        </a:rPr>
                        <a:t>8</a:t>
                      </a:r>
                    </a:p>
                  </a:txBody>
                  <a:tcPr>
                    <a:solidFill>
                      <a:schemeClr val="accent1">
                        <a:lumMod val="50000"/>
                      </a:schemeClr>
                    </a:solidFill>
                  </a:tcPr>
                </a:tc>
                <a:tc>
                  <a:txBody>
                    <a:bodyPr/>
                    <a:lstStyle/>
                    <a:p>
                      <a:pPr algn="ctr"/>
                      <a:endParaRPr lang="en-IN" dirty="0"/>
                    </a:p>
                  </a:txBody>
                  <a:tcPr>
                    <a:noFill/>
                  </a:tcPr>
                </a:tc>
                <a:tc>
                  <a:txBody>
                    <a:bodyPr/>
                    <a:lstStyle/>
                    <a:p>
                      <a:pPr algn="ctr"/>
                      <a:endParaRPr lang="en-IN" dirty="0"/>
                    </a:p>
                  </a:txBody>
                  <a:tcPr>
                    <a:noFill/>
                  </a:tcPr>
                </a:tc>
                <a:tc>
                  <a:txBody>
                    <a:bodyPr/>
                    <a:lstStyle/>
                    <a:p>
                      <a:pPr algn="ctr"/>
                      <a:endParaRPr lang="en-IN" dirty="0"/>
                    </a:p>
                  </a:txBody>
                  <a:tcPr>
                    <a:noFill/>
                  </a:tcPr>
                </a:tc>
                <a:tc>
                  <a:txBody>
                    <a:bodyPr/>
                    <a:lstStyle/>
                    <a:p>
                      <a:pPr algn="ctr"/>
                      <a:endParaRPr lang="en-IN" dirty="0"/>
                    </a:p>
                  </a:txBody>
                  <a:tcPr>
                    <a:noFill/>
                  </a:tcPr>
                </a:tc>
                <a:tc>
                  <a:txBody>
                    <a:bodyPr/>
                    <a:lstStyle/>
                    <a:p>
                      <a:pPr algn="ctr"/>
                      <a:endParaRPr lang="en-IN" dirty="0"/>
                    </a:p>
                  </a:txBody>
                  <a:tcPr>
                    <a:noFill/>
                  </a:tcPr>
                </a:tc>
                <a:tc>
                  <a:txBody>
                    <a:bodyPr/>
                    <a:lstStyle/>
                    <a:p>
                      <a:pPr algn="ctr"/>
                      <a:endParaRPr lang="en-IN" dirty="0"/>
                    </a:p>
                  </a:txBody>
                  <a:tcPr>
                    <a:noFill/>
                  </a:tcPr>
                </a:tc>
                <a:tc>
                  <a:txBody>
                    <a:bodyPr/>
                    <a:lstStyle/>
                    <a:p>
                      <a:pPr algn="ctr"/>
                      <a:endParaRPr lang="en-IN" dirty="0"/>
                    </a:p>
                  </a:txBody>
                  <a:tcPr>
                    <a:noFill/>
                  </a:tcPr>
                </a:tc>
                <a:tc>
                  <a:txBody>
                    <a:bodyPr/>
                    <a:lstStyle/>
                    <a:p>
                      <a:pPr algn="ctr"/>
                      <a:endParaRPr lang="en-IN" dirty="0"/>
                    </a:p>
                  </a:txBody>
                  <a:tcPr>
                    <a:noFill/>
                  </a:tcPr>
                </a:tc>
                <a:tc>
                  <a:txBody>
                    <a:bodyPr/>
                    <a:lstStyle/>
                    <a:p>
                      <a:pPr algn="ctr"/>
                      <a:endParaRPr lang="en-IN" dirty="0"/>
                    </a:p>
                  </a:txBody>
                  <a:tcPr>
                    <a:noFill/>
                  </a:tcPr>
                </a:tc>
                <a:extLst>
                  <a:ext uri="{0D108BD9-81ED-4DB2-BD59-A6C34878D82A}">
                    <a16:rowId xmlns:a16="http://schemas.microsoft.com/office/drawing/2014/main" val="2102192767"/>
                  </a:ext>
                </a:extLst>
              </a:tr>
              <a:tr h="370840">
                <a:tc>
                  <a:txBody>
                    <a:bodyPr/>
                    <a:lstStyle/>
                    <a:p>
                      <a:r>
                        <a:rPr lang="en-IN" dirty="0"/>
                        <a:t>P1</a:t>
                      </a:r>
                    </a:p>
                  </a:txBody>
                  <a:tcPr/>
                </a:tc>
                <a:tc>
                  <a:txBody>
                    <a:bodyPr/>
                    <a:lstStyle/>
                    <a:p>
                      <a:r>
                        <a:rPr lang="en-IN" dirty="0"/>
                        <a:t>1</a:t>
                      </a:r>
                    </a:p>
                  </a:txBody>
                  <a:tcPr/>
                </a:tc>
                <a:tc>
                  <a:txBody>
                    <a:bodyPr/>
                    <a:lstStyle/>
                    <a:p>
                      <a:r>
                        <a:rPr lang="en-IN" dirty="0"/>
                        <a:t>4</a:t>
                      </a:r>
                    </a:p>
                  </a:txBody>
                  <a:tcPr/>
                </a:tc>
                <a:tc>
                  <a:txBody>
                    <a:bodyPr/>
                    <a:lstStyle/>
                    <a:p>
                      <a:r>
                        <a:rPr lang="en-IN" dirty="0">
                          <a:solidFill>
                            <a:schemeClr val="accent1">
                              <a:lumMod val="50000"/>
                            </a:schemeClr>
                          </a:solidFill>
                        </a:rPr>
                        <a:t>6</a:t>
                      </a:r>
                    </a:p>
                  </a:txBody>
                  <a:tcPr/>
                </a:tc>
                <a:tc>
                  <a:txBody>
                    <a:bodyPr/>
                    <a:lstStyle/>
                    <a:p>
                      <a:r>
                        <a:rPr lang="en-IN" dirty="0"/>
                        <a:t>3</a:t>
                      </a:r>
                    </a:p>
                  </a:txBody>
                  <a:tcPr/>
                </a:tc>
                <a:tc>
                  <a:txBody>
                    <a:bodyPr/>
                    <a:lstStyle/>
                    <a:p>
                      <a:r>
                        <a:rPr lang="en-IN" dirty="0"/>
                        <a:t>5</a:t>
                      </a:r>
                    </a:p>
                  </a:txBody>
                  <a:tcPr/>
                </a:tc>
                <a:tc>
                  <a:txBody>
                    <a:bodyPr/>
                    <a:lstStyle/>
                    <a:p>
                      <a:r>
                        <a:rPr lang="en-IN" dirty="0"/>
                        <a:t>0</a:t>
                      </a:r>
                    </a:p>
                  </a:txBody>
                  <a:tcPr/>
                </a:tc>
                <a:tc>
                  <a:txBody>
                    <a:bodyPr/>
                    <a:lstStyle/>
                    <a:p>
                      <a:pPr algn="ct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3031413275"/>
                  </a:ext>
                </a:extLst>
              </a:tr>
              <a:tr h="370840">
                <a:tc>
                  <a:txBody>
                    <a:bodyPr/>
                    <a:lstStyle/>
                    <a:p>
                      <a:r>
                        <a:rPr lang="en-IN" dirty="0"/>
                        <a:t>P2</a:t>
                      </a:r>
                    </a:p>
                  </a:txBody>
                  <a:tcPr/>
                </a:tc>
                <a:tc>
                  <a:txBody>
                    <a:bodyPr/>
                    <a:lstStyle/>
                    <a:p>
                      <a:r>
                        <a:rPr lang="en-IN" dirty="0"/>
                        <a:t>1</a:t>
                      </a:r>
                    </a:p>
                  </a:txBody>
                  <a:tcPr/>
                </a:tc>
                <a:tc>
                  <a:txBody>
                    <a:bodyPr/>
                    <a:lstStyle/>
                    <a:p>
                      <a:r>
                        <a:rPr lang="en-IN" dirty="0"/>
                        <a:t>4</a:t>
                      </a:r>
                    </a:p>
                  </a:txBody>
                  <a:tcPr/>
                </a:tc>
                <a:tc>
                  <a:txBody>
                    <a:bodyPr/>
                    <a:lstStyle/>
                    <a:p>
                      <a:r>
                        <a:rPr lang="en-IN" dirty="0"/>
                        <a:t>-</a:t>
                      </a:r>
                    </a:p>
                  </a:txBody>
                  <a:tcPr/>
                </a:tc>
                <a:tc>
                  <a:txBody>
                    <a:bodyPr/>
                    <a:lstStyle/>
                    <a:p>
                      <a:r>
                        <a:rPr lang="en-IN" dirty="0"/>
                        <a:t>3</a:t>
                      </a:r>
                    </a:p>
                  </a:txBody>
                  <a:tcPr/>
                </a:tc>
                <a:tc>
                  <a:txBody>
                    <a:bodyPr/>
                    <a:lstStyle/>
                    <a:p>
                      <a:r>
                        <a:rPr lang="en-IN" dirty="0">
                          <a:solidFill>
                            <a:schemeClr val="accent1">
                              <a:lumMod val="50000"/>
                            </a:schemeClr>
                          </a:solidFill>
                        </a:rPr>
                        <a:t>5</a:t>
                      </a:r>
                    </a:p>
                  </a:txBody>
                  <a:tcPr/>
                </a:tc>
                <a:tc>
                  <a:txBody>
                    <a:bodyPr/>
                    <a:lstStyle/>
                    <a:p>
                      <a:r>
                        <a:rPr lang="en-IN" dirty="0"/>
                        <a:t>0</a:t>
                      </a:r>
                    </a:p>
                  </a:txBody>
                  <a:tcPr/>
                </a:tc>
                <a:tc>
                  <a:txBody>
                    <a:bodyPr/>
                    <a:lstStyle/>
                    <a:p>
                      <a:pPr algn="ct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3732386228"/>
                  </a:ext>
                </a:extLst>
              </a:tr>
              <a:tr h="370840">
                <a:tc>
                  <a:txBody>
                    <a:bodyPr/>
                    <a:lstStyle/>
                    <a:p>
                      <a:r>
                        <a:rPr lang="en-IN" dirty="0"/>
                        <a:t>P3</a:t>
                      </a:r>
                    </a:p>
                  </a:txBody>
                  <a:tcPr/>
                </a:tc>
                <a:tc>
                  <a:txBody>
                    <a:bodyPr/>
                    <a:lstStyle/>
                    <a:p>
                      <a:r>
                        <a:rPr lang="en-IN" dirty="0"/>
                        <a:t>1</a:t>
                      </a:r>
                    </a:p>
                  </a:txBody>
                  <a:tcPr/>
                </a:tc>
                <a:tc>
                  <a:txBody>
                    <a:bodyPr/>
                    <a:lstStyle/>
                    <a:p>
                      <a:r>
                        <a:rPr lang="en-IN" dirty="0"/>
                        <a:t>4</a:t>
                      </a:r>
                    </a:p>
                  </a:txBody>
                  <a:tcPr/>
                </a:tc>
                <a:tc>
                  <a:txBody>
                    <a:bodyPr/>
                    <a:lstStyle/>
                    <a:p>
                      <a:r>
                        <a:rPr lang="en-IN" dirty="0"/>
                        <a:t>-</a:t>
                      </a:r>
                    </a:p>
                  </a:txBody>
                  <a:tcPr/>
                </a:tc>
                <a:tc>
                  <a:txBody>
                    <a:bodyPr/>
                    <a:lstStyle/>
                    <a:p>
                      <a:r>
                        <a:rPr lang="en-IN" dirty="0"/>
                        <a:t>3</a:t>
                      </a:r>
                    </a:p>
                  </a:txBody>
                  <a:tcPr/>
                </a:tc>
                <a:tc>
                  <a:txBody>
                    <a:bodyPr/>
                    <a:lstStyle/>
                    <a:p>
                      <a:r>
                        <a:rPr lang="en-IN" dirty="0"/>
                        <a:t>-</a:t>
                      </a:r>
                    </a:p>
                  </a:txBody>
                  <a:tcPr/>
                </a:tc>
                <a:tc>
                  <a:txBody>
                    <a:bodyPr/>
                    <a:lstStyle/>
                    <a:p>
                      <a:r>
                        <a:rPr lang="en-IN" dirty="0"/>
                        <a:t>0</a:t>
                      </a:r>
                    </a:p>
                  </a:txBody>
                  <a:tcPr/>
                </a:tc>
                <a:tc>
                  <a:txBody>
                    <a:bodyPr/>
                    <a:lstStyle/>
                    <a:p>
                      <a:pPr algn="ct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2673121604"/>
                  </a:ext>
                </a:extLst>
              </a:tr>
              <a:tr h="370840">
                <a:tc>
                  <a:txBody>
                    <a:bodyPr/>
                    <a:lstStyle/>
                    <a:p>
                      <a:r>
                        <a:rPr lang="en-IN" dirty="0"/>
                        <a:t>P4</a:t>
                      </a:r>
                    </a:p>
                  </a:txBody>
                  <a:tcPr/>
                </a:tc>
                <a:tc>
                  <a:txBody>
                    <a:bodyPr/>
                    <a:lstStyle/>
                    <a:p>
                      <a:r>
                        <a:rPr lang="en-IN" dirty="0"/>
                        <a:t>1</a:t>
                      </a:r>
                    </a:p>
                  </a:txBody>
                  <a:tcPr/>
                </a:tc>
                <a:tc>
                  <a:txBody>
                    <a:bodyPr/>
                    <a:lstStyle/>
                    <a:p>
                      <a:r>
                        <a:rPr lang="en-IN" dirty="0">
                          <a:solidFill>
                            <a:schemeClr val="accent1">
                              <a:lumMod val="50000"/>
                            </a:schemeClr>
                          </a:solidFill>
                        </a:rPr>
                        <a:t>4</a:t>
                      </a:r>
                    </a:p>
                  </a:txBody>
                  <a:tcPr/>
                </a:tc>
                <a:tc>
                  <a:txBody>
                    <a:bodyPr/>
                    <a:lstStyle/>
                    <a:p>
                      <a:r>
                        <a:rPr lang="en-IN" dirty="0"/>
                        <a:t>-</a:t>
                      </a:r>
                    </a:p>
                  </a:txBody>
                  <a:tcPr/>
                </a:tc>
                <a:tc>
                  <a:txBody>
                    <a:bodyPr/>
                    <a:lstStyle/>
                    <a:p>
                      <a:r>
                        <a:rPr lang="en-IN" dirty="0"/>
                        <a:t>3</a:t>
                      </a:r>
                    </a:p>
                  </a:txBody>
                  <a:tcPr/>
                </a:tc>
                <a:tc>
                  <a:txBody>
                    <a:bodyPr/>
                    <a:lstStyle/>
                    <a:p>
                      <a:r>
                        <a:rPr lang="en-IN" dirty="0"/>
                        <a:t>-</a:t>
                      </a:r>
                    </a:p>
                  </a:txBody>
                  <a:tcPr/>
                </a:tc>
                <a:tc>
                  <a:txBody>
                    <a:bodyPr/>
                    <a:lstStyle/>
                    <a:p>
                      <a:r>
                        <a:rPr lang="en-IN" dirty="0"/>
                        <a:t>-</a:t>
                      </a:r>
                    </a:p>
                  </a:txBody>
                  <a:tcPr/>
                </a:tc>
                <a:tc>
                  <a:txBody>
                    <a:bodyPr/>
                    <a:lstStyle/>
                    <a:p>
                      <a:pPr algn="ct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572834958"/>
                  </a:ext>
                </a:extLst>
              </a:tr>
              <a:tr h="370840">
                <a:tc>
                  <a:txBody>
                    <a:bodyPr/>
                    <a:lstStyle/>
                    <a:p>
                      <a:r>
                        <a:rPr lang="en-IN" dirty="0"/>
                        <a:t>P5</a:t>
                      </a:r>
                    </a:p>
                  </a:txBody>
                  <a:tcPr/>
                </a:tc>
                <a:tc>
                  <a:txBody>
                    <a:bodyPr/>
                    <a:lstStyle/>
                    <a:p>
                      <a:r>
                        <a:rPr lang="en-IN" dirty="0"/>
                        <a:t>1</a:t>
                      </a:r>
                    </a:p>
                  </a:txBody>
                  <a:tcPr/>
                </a:tc>
                <a:tc>
                  <a:txBody>
                    <a:bodyPr/>
                    <a:lstStyle/>
                    <a:p>
                      <a:r>
                        <a:rPr lang="en-IN" dirty="0"/>
                        <a:t>-</a:t>
                      </a:r>
                    </a:p>
                  </a:txBody>
                  <a:tcPr/>
                </a:tc>
                <a:tc>
                  <a:txBody>
                    <a:bodyPr/>
                    <a:lstStyle/>
                    <a:p>
                      <a:r>
                        <a:rPr lang="en-IN" dirty="0"/>
                        <a:t>-</a:t>
                      </a:r>
                    </a:p>
                  </a:txBody>
                  <a:tcPr/>
                </a:tc>
                <a:tc>
                  <a:txBody>
                    <a:bodyPr/>
                    <a:lstStyle/>
                    <a:p>
                      <a:r>
                        <a:rPr lang="en-IN" dirty="0"/>
                        <a:t>3</a:t>
                      </a:r>
                    </a:p>
                  </a:txBody>
                  <a:tcPr/>
                </a:tc>
                <a:tc>
                  <a:txBody>
                    <a:bodyPr/>
                    <a:lstStyle/>
                    <a:p>
                      <a:r>
                        <a:rPr lang="en-IN" dirty="0"/>
                        <a:t>-</a:t>
                      </a:r>
                    </a:p>
                  </a:txBody>
                  <a:tcPr/>
                </a:tc>
                <a:tc>
                  <a:txBody>
                    <a:bodyPr/>
                    <a:lstStyle/>
                    <a:p>
                      <a:r>
                        <a:rPr lang="en-IN" dirty="0"/>
                        <a:t>-</a:t>
                      </a:r>
                    </a:p>
                  </a:txBody>
                  <a:tcPr/>
                </a:tc>
                <a:tc>
                  <a:txBody>
                    <a:bodyPr/>
                    <a:lstStyle/>
                    <a:p>
                      <a:pPr algn="ct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2921803376"/>
                  </a:ext>
                </a:extLst>
              </a:tr>
              <a:tr h="370840">
                <a:tc>
                  <a:txBody>
                    <a:bodyPr/>
                    <a:lstStyle/>
                    <a:p>
                      <a:r>
                        <a:rPr lang="en-IN" dirty="0"/>
                        <a:t>P6</a:t>
                      </a:r>
                    </a:p>
                  </a:txBody>
                  <a:tcPr/>
                </a:tc>
                <a:tc>
                  <a:txBody>
                    <a:bodyPr/>
                    <a:lstStyle/>
                    <a:p>
                      <a:r>
                        <a:rPr lang="en-IN" dirty="0"/>
                        <a:t>1</a:t>
                      </a:r>
                    </a:p>
                  </a:txBody>
                  <a:tcPr/>
                </a:tc>
                <a:tc>
                  <a:txBody>
                    <a:bodyPr/>
                    <a:lstStyle/>
                    <a:p>
                      <a:r>
                        <a:rPr lang="en-IN" dirty="0"/>
                        <a:t>-</a:t>
                      </a:r>
                    </a:p>
                  </a:txBody>
                  <a:tcPr/>
                </a:tc>
                <a:tc>
                  <a:txBody>
                    <a:bodyPr/>
                    <a:lstStyle/>
                    <a:p>
                      <a:r>
                        <a:rPr lang="en-IN" dirty="0"/>
                        <a:t>-</a:t>
                      </a:r>
                    </a:p>
                  </a:txBody>
                  <a:tcPr/>
                </a:tc>
                <a:tc>
                  <a:txBody>
                    <a:bodyPr/>
                    <a:lstStyle/>
                    <a:p>
                      <a:r>
                        <a:rPr lang="en-IN" dirty="0"/>
                        <a:t>3</a:t>
                      </a:r>
                    </a:p>
                  </a:txBody>
                  <a:tcPr/>
                </a:tc>
                <a:tc>
                  <a:txBody>
                    <a:bodyPr/>
                    <a:lstStyle/>
                    <a:p>
                      <a:r>
                        <a:rPr lang="en-IN" dirty="0"/>
                        <a:t>-</a:t>
                      </a:r>
                    </a:p>
                  </a:txBody>
                  <a:tcPr/>
                </a:tc>
                <a:tc>
                  <a:txBody>
                    <a:bodyPr/>
                    <a:lstStyle/>
                    <a:p>
                      <a:r>
                        <a:rPr lang="en-IN" dirty="0"/>
                        <a:t>-</a:t>
                      </a:r>
                    </a:p>
                  </a:txBody>
                  <a:tcPr/>
                </a:tc>
                <a:tc>
                  <a:txBody>
                    <a:bodyPr/>
                    <a:lstStyle/>
                    <a:p>
                      <a:pPr algn="ct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1996820705"/>
                  </a:ext>
                </a:extLst>
              </a:tr>
              <a:tr h="370840">
                <a:tc>
                  <a:txBody>
                    <a:bodyPr/>
                    <a:lstStyle/>
                    <a:p>
                      <a:r>
                        <a:rPr lang="en-IN" dirty="0"/>
                        <a:t>P7</a:t>
                      </a:r>
                    </a:p>
                  </a:txBody>
                  <a:tcPr/>
                </a:tc>
                <a:tc>
                  <a:txBody>
                    <a:bodyPr/>
                    <a:lstStyle/>
                    <a:p>
                      <a:r>
                        <a:rPr lang="en-IN" dirty="0"/>
                        <a:t>1</a:t>
                      </a:r>
                    </a:p>
                  </a:txBody>
                  <a:tcPr/>
                </a:tc>
                <a:tc>
                  <a:txBody>
                    <a:bodyPr/>
                    <a:lstStyle/>
                    <a:p>
                      <a:r>
                        <a:rPr lang="en-IN" dirty="0"/>
                        <a:t>-</a:t>
                      </a:r>
                    </a:p>
                  </a:txBody>
                  <a:tcPr/>
                </a:tc>
                <a:tc>
                  <a:txBody>
                    <a:bodyPr/>
                    <a:lstStyle/>
                    <a:p>
                      <a:r>
                        <a:rPr lang="en-IN" dirty="0"/>
                        <a:t>-</a:t>
                      </a:r>
                    </a:p>
                  </a:txBody>
                  <a:tcPr/>
                </a:tc>
                <a:tc>
                  <a:txBody>
                    <a:bodyPr/>
                    <a:lstStyle/>
                    <a:p>
                      <a:r>
                        <a:rPr lang="en-IN" dirty="0"/>
                        <a:t>3</a:t>
                      </a:r>
                    </a:p>
                  </a:txBody>
                  <a:tcPr/>
                </a:tc>
                <a:tc>
                  <a:txBody>
                    <a:bodyPr/>
                    <a:lstStyle/>
                    <a:p>
                      <a:r>
                        <a:rPr lang="en-IN" dirty="0"/>
                        <a:t>-</a:t>
                      </a:r>
                    </a:p>
                  </a:txBody>
                  <a:tcPr/>
                </a:tc>
                <a:tc>
                  <a:txBody>
                    <a:bodyPr/>
                    <a:lstStyle/>
                    <a:p>
                      <a:r>
                        <a:rPr lang="en-IN" dirty="0"/>
                        <a:t>-</a:t>
                      </a:r>
                    </a:p>
                  </a:txBody>
                  <a:tcPr/>
                </a:tc>
                <a:tc>
                  <a:txBody>
                    <a:bodyPr/>
                    <a:lstStyle/>
                    <a:p>
                      <a:pPr algn="ct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1606587193"/>
                  </a:ext>
                </a:extLst>
              </a:tr>
              <a:tr h="370840">
                <a:tc>
                  <a:txBody>
                    <a:bodyPr/>
                    <a:lstStyle/>
                    <a:p>
                      <a:r>
                        <a:rPr lang="en-IN" dirty="0"/>
                        <a:t>P8</a:t>
                      </a:r>
                    </a:p>
                  </a:txBody>
                  <a:tcPr/>
                </a:tc>
                <a:tc>
                  <a:txBody>
                    <a:bodyPr/>
                    <a:lstStyle/>
                    <a:p>
                      <a:r>
                        <a:rPr lang="en-IN" dirty="0"/>
                        <a:t>2</a:t>
                      </a:r>
                    </a:p>
                  </a:txBody>
                  <a:tcPr/>
                </a:tc>
                <a:tc>
                  <a:txBody>
                    <a:bodyPr/>
                    <a:lstStyle/>
                    <a:p>
                      <a:r>
                        <a:rPr lang="en-IN" dirty="0"/>
                        <a:t>-</a:t>
                      </a:r>
                    </a:p>
                  </a:txBody>
                  <a:tcPr/>
                </a:tc>
                <a:tc>
                  <a:txBody>
                    <a:bodyPr/>
                    <a:lstStyle/>
                    <a:p>
                      <a:r>
                        <a:rPr lang="en-IN" dirty="0"/>
                        <a:t>-</a:t>
                      </a:r>
                    </a:p>
                  </a:txBody>
                  <a:tcPr/>
                </a:tc>
                <a:tc>
                  <a:txBody>
                    <a:bodyPr/>
                    <a:lstStyle/>
                    <a:p>
                      <a:r>
                        <a:rPr lang="en-IN" dirty="0">
                          <a:solidFill>
                            <a:schemeClr val="accent1">
                              <a:lumMod val="50000"/>
                            </a:schemeClr>
                          </a:solidFill>
                        </a:rPr>
                        <a:t>5</a:t>
                      </a:r>
                    </a:p>
                  </a:txBody>
                  <a:tcPr/>
                </a:tc>
                <a:tc>
                  <a:txBody>
                    <a:bodyPr/>
                    <a:lstStyle/>
                    <a:p>
                      <a:r>
                        <a:rPr lang="en-IN" dirty="0"/>
                        <a:t>-</a:t>
                      </a:r>
                    </a:p>
                  </a:txBody>
                  <a:tcPr/>
                </a:tc>
                <a:tc>
                  <a:txBody>
                    <a:bodyPr/>
                    <a:lstStyle/>
                    <a:p>
                      <a:r>
                        <a:rPr lang="en-IN" dirty="0"/>
                        <a:t>-</a:t>
                      </a:r>
                    </a:p>
                  </a:txBody>
                  <a:tcPr/>
                </a:tc>
                <a:tc>
                  <a:txBody>
                    <a:bodyPr/>
                    <a:lstStyle/>
                    <a:p>
                      <a:pPr algn="ct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2861270037"/>
                  </a:ext>
                </a:extLst>
              </a:tr>
            </a:tbl>
          </a:graphicData>
        </a:graphic>
      </p:graphicFrame>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263B5038-C7B9-BACE-9E08-361B5AC9B92A}"/>
                  </a:ext>
                </a:extLst>
              </p:cNvPr>
              <p:cNvSpPr txBox="1"/>
              <p:nvPr/>
            </p:nvSpPr>
            <p:spPr>
              <a:xfrm>
                <a:off x="4796590" y="3069737"/>
                <a:ext cx="7395410" cy="3206262"/>
              </a:xfrm>
              <a:prstGeom prst="rect">
                <a:avLst/>
              </a:prstGeom>
              <a:solidFill>
                <a:schemeClr val="accent1">
                  <a:lumMod val="50000"/>
                </a:schemeClr>
              </a:solidFill>
            </p:spPr>
            <p:txBody>
              <a:bodyPr wrap="square" rtlCol="0">
                <a:spAutoFit/>
              </a:bodyPr>
              <a:lstStyle/>
              <a:p>
                <a:r>
                  <a:rPr lang="en-IN" dirty="0">
                    <a:solidFill>
                      <a:schemeClr val="accent1"/>
                    </a:solidFill>
                  </a:rPr>
                  <a:t>To find the optimal solution, we apply MODI method and find a set of numbers </a:t>
                </a:r>
                <a14:m>
                  <m:oMath xmlns:m="http://schemas.openxmlformats.org/officeDocument/2006/math">
                    <m:sSub>
                      <m:sSubPr>
                        <m:ctrlPr>
                          <a:rPr lang="en-IN" i="1" smtClean="0">
                            <a:solidFill>
                              <a:schemeClr val="accent1"/>
                            </a:solidFill>
                            <a:latin typeface="Cambria Math" panose="02040503050406030204" pitchFamily="18" charset="0"/>
                          </a:rPr>
                        </m:ctrlPr>
                      </m:sSubPr>
                      <m:e>
                        <m:r>
                          <a:rPr lang="en-IN" b="0" i="1" smtClean="0">
                            <a:solidFill>
                              <a:schemeClr val="accent1"/>
                            </a:solidFill>
                            <a:latin typeface="Cambria Math" panose="02040503050406030204" pitchFamily="18" charset="0"/>
                          </a:rPr>
                          <m:t>𝑢</m:t>
                        </m:r>
                      </m:e>
                      <m:sub>
                        <m:r>
                          <a:rPr lang="en-IN" b="0" i="1" smtClean="0">
                            <a:solidFill>
                              <a:schemeClr val="accent1"/>
                            </a:solidFill>
                            <a:latin typeface="Cambria Math" panose="02040503050406030204" pitchFamily="18" charset="0"/>
                          </a:rPr>
                          <m:t>𝑖</m:t>
                        </m:r>
                      </m:sub>
                    </m:sSub>
                  </m:oMath>
                </a14:m>
                <a:r>
                  <a:rPr lang="en-IN" dirty="0">
                    <a:solidFill>
                      <a:schemeClr val="accent1"/>
                    </a:solidFill>
                  </a:rPr>
                  <a:t>(for rows) and </a:t>
                </a:r>
                <a14:m>
                  <m:oMath xmlns:m="http://schemas.openxmlformats.org/officeDocument/2006/math">
                    <m:sSub>
                      <m:sSubPr>
                        <m:ctrlPr>
                          <a:rPr lang="en-IN" i="1" smtClean="0">
                            <a:solidFill>
                              <a:schemeClr val="accent1"/>
                            </a:solidFill>
                            <a:latin typeface="Cambria Math" panose="02040503050406030204" pitchFamily="18" charset="0"/>
                          </a:rPr>
                        </m:ctrlPr>
                      </m:sSubPr>
                      <m:e>
                        <m:r>
                          <a:rPr lang="en-IN" b="0" i="1" smtClean="0">
                            <a:solidFill>
                              <a:schemeClr val="accent1"/>
                            </a:solidFill>
                            <a:latin typeface="Cambria Math" panose="02040503050406030204" pitchFamily="18" charset="0"/>
                          </a:rPr>
                          <m:t>𝑣</m:t>
                        </m:r>
                      </m:e>
                      <m:sub>
                        <m:r>
                          <a:rPr lang="en-IN" b="0" i="1" smtClean="0">
                            <a:solidFill>
                              <a:schemeClr val="accent1"/>
                            </a:solidFill>
                            <a:latin typeface="Cambria Math" panose="02040503050406030204" pitchFamily="18" charset="0"/>
                          </a:rPr>
                          <m:t>𝑗</m:t>
                        </m:r>
                      </m:sub>
                    </m:sSub>
                  </m:oMath>
                </a14:m>
                <a:r>
                  <a:rPr lang="en-IN" dirty="0">
                    <a:solidFill>
                      <a:schemeClr val="accent1"/>
                    </a:solidFill>
                  </a:rPr>
                  <a:t>(for columns) for which </a:t>
                </a:r>
                <a14:m>
                  <m:oMath xmlns:m="http://schemas.openxmlformats.org/officeDocument/2006/math">
                    <m:sSub>
                      <m:sSubPr>
                        <m:ctrlPr>
                          <a:rPr lang="en-IN" i="1" smtClean="0">
                            <a:solidFill>
                              <a:schemeClr val="accent1"/>
                            </a:solidFill>
                            <a:latin typeface="Cambria Math" panose="02040503050406030204" pitchFamily="18" charset="0"/>
                          </a:rPr>
                        </m:ctrlPr>
                      </m:sSubPr>
                      <m:e>
                        <m:r>
                          <a:rPr lang="en-IN" b="0" i="1" smtClean="0">
                            <a:solidFill>
                              <a:schemeClr val="accent1"/>
                            </a:solidFill>
                            <a:latin typeface="Cambria Math" panose="02040503050406030204" pitchFamily="18" charset="0"/>
                          </a:rPr>
                          <m:t>𝑐</m:t>
                        </m:r>
                      </m:e>
                      <m:sub>
                        <m:r>
                          <a:rPr lang="en-IN" b="0" i="1" smtClean="0">
                            <a:solidFill>
                              <a:schemeClr val="accent1"/>
                            </a:solidFill>
                            <a:latin typeface="Cambria Math" panose="02040503050406030204" pitchFamily="18" charset="0"/>
                          </a:rPr>
                          <m:t>𝑖𝑗</m:t>
                        </m:r>
                      </m:sub>
                    </m:sSub>
                    <m:r>
                      <a:rPr lang="en-IN" b="0" i="1" smtClean="0">
                        <a:solidFill>
                          <a:schemeClr val="accent1"/>
                        </a:solidFill>
                        <a:latin typeface="Cambria Math" panose="02040503050406030204" pitchFamily="18" charset="0"/>
                      </a:rPr>
                      <m:t>=</m:t>
                    </m:r>
                    <m:sSub>
                      <m:sSubPr>
                        <m:ctrlPr>
                          <a:rPr lang="en-IN" b="0" i="1" smtClean="0">
                            <a:solidFill>
                              <a:schemeClr val="accent1"/>
                            </a:solidFill>
                            <a:latin typeface="Cambria Math" panose="02040503050406030204" pitchFamily="18" charset="0"/>
                          </a:rPr>
                        </m:ctrlPr>
                      </m:sSubPr>
                      <m:e>
                        <m:r>
                          <a:rPr lang="en-IN" b="0" i="1" smtClean="0">
                            <a:solidFill>
                              <a:schemeClr val="accent1"/>
                            </a:solidFill>
                            <a:latin typeface="Cambria Math" panose="02040503050406030204" pitchFamily="18" charset="0"/>
                          </a:rPr>
                          <m:t>𝑢</m:t>
                        </m:r>
                      </m:e>
                      <m:sub>
                        <m:r>
                          <a:rPr lang="en-IN" b="0" i="1" smtClean="0">
                            <a:solidFill>
                              <a:schemeClr val="accent1"/>
                            </a:solidFill>
                            <a:latin typeface="Cambria Math" panose="02040503050406030204" pitchFamily="18" charset="0"/>
                          </a:rPr>
                          <m:t>𝑖</m:t>
                        </m:r>
                      </m:sub>
                    </m:sSub>
                    <m:r>
                      <a:rPr lang="en-IN" b="0" i="1" smtClean="0">
                        <a:solidFill>
                          <a:schemeClr val="accent1"/>
                        </a:solidFill>
                        <a:latin typeface="Cambria Math" panose="02040503050406030204" pitchFamily="18" charset="0"/>
                      </a:rPr>
                      <m:t>+</m:t>
                    </m:r>
                    <m:sSub>
                      <m:sSubPr>
                        <m:ctrlPr>
                          <a:rPr lang="en-IN" b="0" i="1" smtClean="0">
                            <a:solidFill>
                              <a:schemeClr val="accent1"/>
                            </a:solidFill>
                            <a:latin typeface="Cambria Math" panose="02040503050406030204" pitchFamily="18" charset="0"/>
                          </a:rPr>
                        </m:ctrlPr>
                      </m:sSubPr>
                      <m:e>
                        <m:r>
                          <a:rPr lang="en-IN" b="0" i="1" smtClean="0">
                            <a:solidFill>
                              <a:schemeClr val="accent1"/>
                            </a:solidFill>
                            <a:latin typeface="Cambria Math" panose="02040503050406030204" pitchFamily="18" charset="0"/>
                          </a:rPr>
                          <m:t>𝑣</m:t>
                        </m:r>
                      </m:e>
                      <m:sub>
                        <m:r>
                          <a:rPr lang="en-IN" b="0" i="1" smtClean="0">
                            <a:solidFill>
                              <a:schemeClr val="accent1"/>
                            </a:solidFill>
                            <a:latin typeface="Cambria Math" panose="02040503050406030204" pitchFamily="18" charset="0"/>
                          </a:rPr>
                          <m:t>𝑗</m:t>
                        </m:r>
                      </m:sub>
                    </m:sSub>
                  </m:oMath>
                </a14:m>
                <a:r>
                  <a:rPr lang="en-IN" dirty="0">
                    <a:solidFill>
                      <a:schemeClr val="accent1"/>
                    </a:solidFill>
                  </a:rPr>
                  <a:t> for  occupied cells</a:t>
                </a:r>
              </a:p>
              <a:p>
                <a:endParaRPr lang="en-IN" dirty="0">
                  <a:solidFill>
                    <a:schemeClr val="accent1"/>
                  </a:solidFill>
                </a:endParaRPr>
              </a:p>
              <a:p>
                <a14:m>
                  <m:oMathPara xmlns:m="http://schemas.openxmlformats.org/officeDocument/2006/math">
                    <m:oMathParaPr>
                      <m:jc m:val="centerGroup"/>
                    </m:oMathParaPr>
                    <m:oMath xmlns:m="http://schemas.openxmlformats.org/officeDocument/2006/math">
                      <m:sSub>
                        <m:sSubPr>
                          <m:ctrlPr>
                            <a:rPr lang="en-IN" i="1" smtClean="0">
                              <a:solidFill>
                                <a:schemeClr val="accent1"/>
                              </a:solidFill>
                              <a:latin typeface="Cambria Math" panose="02040503050406030204" pitchFamily="18" charset="0"/>
                            </a:rPr>
                          </m:ctrlPr>
                        </m:sSubPr>
                        <m:e>
                          <m:r>
                            <a:rPr lang="en-IN" b="0" i="1" smtClean="0">
                              <a:solidFill>
                                <a:schemeClr val="accent1"/>
                              </a:solidFill>
                              <a:latin typeface="Cambria Math" panose="02040503050406030204" pitchFamily="18" charset="0"/>
                            </a:rPr>
                            <m:t>𝑢</m:t>
                          </m:r>
                        </m:e>
                        <m:sub>
                          <m:r>
                            <a:rPr lang="en-IN" b="0" i="1" smtClean="0">
                              <a:solidFill>
                                <a:schemeClr val="accent1"/>
                              </a:solidFill>
                              <a:latin typeface="Cambria Math" panose="02040503050406030204" pitchFamily="18" charset="0"/>
                            </a:rPr>
                            <m:t>1</m:t>
                          </m:r>
                        </m:sub>
                      </m:sSub>
                      <m:r>
                        <a:rPr lang="en-IN" b="0" i="1" smtClean="0">
                          <a:solidFill>
                            <a:schemeClr val="accent1"/>
                          </a:solidFill>
                          <a:latin typeface="Cambria Math" panose="02040503050406030204" pitchFamily="18" charset="0"/>
                        </a:rPr>
                        <m:t>=1,</m:t>
                      </m:r>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rPr>
                            <m:t>𝑢</m:t>
                          </m:r>
                        </m:e>
                        <m:sub>
                          <m:r>
                            <a:rPr lang="en-IN" b="0" i="1" smtClean="0">
                              <a:solidFill>
                                <a:schemeClr val="accent1"/>
                              </a:solidFill>
                              <a:latin typeface="Cambria Math" panose="02040503050406030204" pitchFamily="18" charset="0"/>
                            </a:rPr>
                            <m:t>2</m:t>
                          </m:r>
                        </m:sub>
                      </m:sSub>
                      <m:r>
                        <a:rPr lang="en-IN" b="0" i="1" smtClean="0">
                          <a:solidFill>
                            <a:schemeClr val="accent1"/>
                          </a:solidFill>
                          <a:latin typeface="Cambria Math" panose="02040503050406030204" pitchFamily="18" charset="0"/>
                        </a:rPr>
                        <m:t>=0,</m:t>
                      </m:r>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rPr>
                            <m:t>𝑢</m:t>
                          </m:r>
                        </m:e>
                        <m:sub>
                          <m:r>
                            <a:rPr lang="en-IN" b="0" i="1" smtClean="0">
                              <a:solidFill>
                                <a:schemeClr val="accent1"/>
                              </a:solidFill>
                              <a:latin typeface="Cambria Math" panose="02040503050406030204" pitchFamily="18" charset="0"/>
                            </a:rPr>
                            <m:t>3</m:t>
                          </m:r>
                        </m:sub>
                      </m:sSub>
                      <m:r>
                        <a:rPr lang="en-IN" b="0" i="1" smtClean="0">
                          <a:solidFill>
                            <a:schemeClr val="accent1"/>
                          </a:solidFill>
                          <a:latin typeface="Cambria Math" panose="02040503050406030204" pitchFamily="18" charset="0"/>
                        </a:rPr>
                        <m:t>=5,</m:t>
                      </m:r>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rPr>
                            <m:t>𝑢</m:t>
                          </m:r>
                        </m:e>
                        <m:sub>
                          <m:r>
                            <a:rPr lang="en-IN" b="0" i="1" smtClean="0">
                              <a:solidFill>
                                <a:schemeClr val="accent1"/>
                              </a:solidFill>
                              <a:latin typeface="Cambria Math" panose="02040503050406030204" pitchFamily="18" charset="0"/>
                            </a:rPr>
                            <m:t>4</m:t>
                          </m:r>
                        </m:sub>
                      </m:sSub>
                      <m:r>
                        <a:rPr lang="en-IN" b="0" i="1" smtClean="0">
                          <a:solidFill>
                            <a:schemeClr val="accent1"/>
                          </a:solidFill>
                          <a:latin typeface="Cambria Math" panose="02040503050406030204" pitchFamily="18" charset="0"/>
                        </a:rPr>
                        <m:t>−1</m:t>
                      </m:r>
                    </m:oMath>
                  </m:oMathPara>
                </a14:m>
                <a:endParaRPr lang="en-IN" dirty="0">
                  <a:solidFill>
                    <a:schemeClr val="accent1"/>
                  </a:solidFill>
                </a:endParaRPr>
              </a:p>
              <a:p>
                <a14:m>
                  <m:oMathPara xmlns:m="http://schemas.openxmlformats.org/officeDocument/2006/math">
                    <m:oMathParaPr>
                      <m:jc m:val="centerGroup"/>
                    </m:oMathParaPr>
                    <m:oMath xmlns:m="http://schemas.openxmlformats.org/officeDocument/2006/math">
                      <m:sSub>
                        <m:sSubPr>
                          <m:ctrlPr>
                            <a:rPr lang="en-IN" i="1" smtClean="0">
                              <a:solidFill>
                                <a:schemeClr val="accent1"/>
                              </a:solidFill>
                              <a:latin typeface="Cambria Math" panose="02040503050406030204" pitchFamily="18" charset="0"/>
                            </a:rPr>
                          </m:ctrlPr>
                        </m:sSubPr>
                        <m:e>
                          <m:r>
                            <a:rPr lang="en-IN" b="0" i="1" smtClean="0">
                              <a:solidFill>
                                <a:schemeClr val="accent1"/>
                              </a:solidFill>
                              <a:latin typeface="Cambria Math" panose="02040503050406030204" pitchFamily="18" charset="0"/>
                            </a:rPr>
                            <m:t>𝑣</m:t>
                          </m:r>
                        </m:e>
                        <m:sub>
                          <m:r>
                            <a:rPr lang="en-IN" b="0" i="1" smtClean="0">
                              <a:solidFill>
                                <a:schemeClr val="accent1"/>
                              </a:solidFill>
                              <a:latin typeface="Cambria Math" panose="02040503050406030204" pitchFamily="18" charset="0"/>
                            </a:rPr>
                            <m:t>1</m:t>
                          </m:r>
                        </m:sub>
                      </m:sSub>
                      <m:r>
                        <a:rPr lang="en-IN" b="0" i="1" smtClean="0">
                          <a:solidFill>
                            <a:schemeClr val="accent1"/>
                          </a:solidFill>
                          <a:latin typeface="Cambria Math" panose="02040503050406030204" pitchFamily="18" charset="0"/>
                        </a:rPr>
                        <m:t>=2,</m:t>
                      </m:r>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rPr>
                            <m:t>𝑣</m:t>
                          </m:r>
                        </m:e>
                        <m:sub>
                          <m:r>
                            <a:rPr lang="en-IN" b="0" i="1" smtClean="0">
                              <a:solidFill>
                                <a:schemeClr val="accent1"/>
                              </a:solidFill>
                              <a:latin typeface="Cambria Math" panose="02040503050406030204" pitchFamily="18" charset="0"/>
                            </a:rPr>
                            <m:t>2</m:t>
                          </m:r>
                        </m:sub>
                      </m:sSub>
                      <m:r>
                        <a:rPr lang="en-IN" b="0" i="1" smtClean="0">
                          <a:solidFill>
                            <a:schemeClr val="accent1"/>
                          </a:solidFill>
                          <a:latin typeface="Cambria Math" panose="02040503050406030204" pitchFamily="18" charset="0"/>
                        </a:rPr>
                        <m:t>=1,</m:t>
                      </m:r>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rPr>
                            <m:t>𝑣</m:t>
                          </m:r>
                        </m:e>
                        <m:sub>
                          <m:r>
                            <a:rPr lang="en-IN" b="0" i="1" smtClean="0">
                              <a:solidFill>
                                <a:schemeClr val="accent1"/>
                              </a:solidFill>
                              <a:latin typeface="Cambria Math" panose="02040503050406030204" pitchFamily="18" charset="0"/>
                            </a:rPr>
                            <m:t>3</m:t>
                          </m:r>
                        </m:sub>
                      </m:sSub>
                      <m:r>
                        <a:rPr lang="en-IN" b="0" i="1" smtClean="0">
                          <a:solidFill>
                            <a:schemeClr val="accent1"/>
                          </a:solidFill>
                          <a:latin typeface="Cambria Math" panose="02040503050406030204" pitchFamily="18" charset="0"/>
                        </a:rPr>
                        <m:t>=0,</m:t>
                      </m:r>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rPr>
                            <m:t>𝑣</m:t>
                          </m:r>
                        </m:e>
                        <m:sub>
                          <m:r>
                            <a:rPr lang="en-IN" b="0" i="1" smtClean="0">
                              <a:solidFill>
                                <a:schemeClr val="accent1"/>
                              </a:solidFill>
                              <a:latin typeface="Cambria Math" panose="02040503050406030204" pitchFamily="18" charset="0"/>
                            </a:rPr>
                            <m:t>4</m:t>
                          </m:r>
                        </m:sub>
                      </m:sSub>
                      <m:r>
                        <a:rPr lang="en-IN" b="0" i="1" smtClean="0">
                          <a:solidFill>
                            <a:schemeClr val="accent1"/>
                          </a:solidFill>
                          <a:latin typeface="Cambria Math" panose="02040503050406030204" pitchFamily="18" charset="0"/>
                        </a:rPr>
                        <m:t>=5,</m:t>
                      </m:r>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rPr>
                            <m:t>𝑣</m:t>
                          </m:r>
                        </m:e>
                        <m:sub>
                          <m:r>
                            <a:rPr lang="en-IN" b="0" i="1" smtClean="0">
                              <a:solidFill>
                                <a:schemeClr val="accent1"/>
                              </a:solidFill>
                              <a:latin typeface="Cambria Math" panose="02040503050406030204" pitchFamily="18" charset="0"/>
                            </a:rPr>
                            <m:t>5</m:t>
                          </m:r>
                        </m:sub>
                      </m:sSub>
                      <m:r>
                        <a:rPr lang="en-IN" b="0" i="1" smtClean="0">
                          <a:solidFill>
                            <a:schemeClr val="accent1"/>
                          </a:solidFill>
                          <a:latin typeface="Cambria Math" panose="02040503050406030204" pitchFamily="18" charset="0"/>
                        </a:rPr>
                        <m:t>=−2,</m:t>
                      </m:r>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rPr>
                            <m:t>𝑣</m:t>
                          </m:r>
                        </m:e>
                        <m:sub>
                          <m:r>
                            <a:rPr lang="en-IN" b="0" i="1" smtClean="0">
                              <a:solidFill>
                                <a:schemeClr val="accent1"/>
                              </a:solidFill>
                              <a:latin typeface="Cambria Math" panose="02040503050406030204" pitchFamily="18" charset="0"/>
                            </a:rPr>
                            <m:t>6</m:t>
                          </m:r>
                        </m:sub>
                      </m:sSub>
                      <m:r>
                        <a:rPr lang="en-IN" b="0" i="1" smtClean="0">
                          <a:solidFill>
                            <a:schemeClr val="accent1"/>
                          </a:solidFill>
                          <a:latin typeface="Cambria Math" panose="02040503050406030204" pitchFamily="18" charset="0"/>
                        </a:rPr>
                        <m:t>=−5</m:t>
                      </m:r>
                    </m:oMath>
                  </m:oMathPara>
                </a14:m>
                <a:endParaRPr lang="en-IN" dirty="0">
                  <a:solidFill>
                    <a:schemeClr val="accent1"/>
                  </a:solidFill>
                </a:endParaRPr>
              </a:p>
              <a:p>
                <a:endParaRPr lang="en-IN" dirty="0">
                  <a:solidFill>
                    <a:schemeClr val="accent1"/>
                  </a:solidFill>
                </a:endParaRPr>
              </a:p>
              <a:p>
                <a:r>
                  <a:rPr lang="en-IN" dirty="0">
                    <a:solidFill>
                      <a:schemeClr val="accent1"/>
                    </a:solidFill>
                  </a:rPr>
                  <a:t>We find </a:t>
                </a:r>
                <a14:m>
                  <m:oMath xmlns:m="http://schemas.openxmlformats.org/officeDocument/2006/math">
                    <m:sSub>
                      <m:sSubPr>
                        <m:ctrlPr>
                          <a:rPr lang="en-IN" i="1" smtClean="0">
                            <a:solidFill>
                              <a:schemeClr val="accent1"/>
                            </a:solidFill>
                            <a:latin typeface="Cambria Math" panose="02040503050406030204" pitchFamily="18" charset="0"/>
                          </a:rPr>
                        </m:ctrlPr>
                      </m:sSubPr>
                      <m:e>
                        <m:r>
                          <a:rPr lang="en-IN" i="1" smtClean="0">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rPr>
                          <m:t>𝑖𝑗</m:t>
                        </m:r>
                      </m:sub>
                    </m:sSub>
                    <m:r>
                      <a:rPr lang="en-IN" b="0" i="1" smtClean="0">
                        <a:solidFill>
                          <a:schemeClr val="accent1"/>
                        </a:solidFill>
                        <a:latin typeface="Cambria Math" panose="02040503050406030204" pitchFamily="18" charset="0"/>
                      </a:rPr>
                      <m:t>=</m:t>
                    </m:r>
                    <m:sSub>
                      <m:sSubPr>
                        <m:ctrlPr>
                          <a:rPr lang="en-IN" b="0" i="1" smtClean="0">
                            <a:solidFill>
                              <a:schemeClr val="accent1"/>
                            </a:solidFill>
                            <a:latin typeface="Cambria Math" panose="02040503050406030204" pitchFamily="18" charset="0"/>
                          </a:rPr>
                        </m:ctrlPr>
                      </m:sSubPr>
                      <m:e>
                        <m:r>
                          <a:rPr lang="en-IN" b="0" i="1" smtClean="0">
                            <a:solidFill>
                              <a:schemeClr val="accent1"/>
                            </a:solidFill>
                            <a:latin typeface="Cambria Math" panose="02040503050406030204" pitchFamily="18" charset="0"/>
                          </a:rPr>
                          <m:t>𝑐</m:t>
                        </m:r>
                      </m:e>
                      <m:sub>
                        <m:r>
                          <a:rPr lang="en-IN" b="0" i="1" smtClean="0">
                            <a:solidFill>
                              <a:schemeClr val="accent1"/>
                            </a:solidFill>
                            <a:latin typeface="Cambria Math" panose="02040503050406030204" pitchFamily="18" charset="0"/>
                          </a:rPr>
                          <m:t>𝑖𝑗</m:t>
                        </m:r>
                      </m:sub>
                    </m:sSub>
                    <m:r>
                      <a:rPr lang="en-IN" b="0" i="1" smtClean="0">
                        <a:solidFill>
                          <a:schemeClr val="accent1"/>
                        </a:solidFill>
                        <a:latin typeface="Cambria Math" panose="02040503050406030204" pitchFamily="18" charset="0"/>
                      </a:rPr>
                      <m:t>−(</m:t>
                    </m:r>
                    <m:sSub>
                      <m:sSubPr>
                        <m:ctrlPr>
                          <a:rPr lang="en-IN" b="0" i="1" smtClean="0">
                            <a:solidFill>
                              <a:schemeClr val="accent1"/>
                            </a:solidFill>
                            <a:latin typeface="Cambria Math" panose="02040503050406030204" pitchFamily="18" charset="0"/>
                          </a:rPr>
                        </m:ctrlPr>
                      </m:sSubPr>
                      <m:e>
                        <m:r>
                          <a:rPr lang="en-IN" b="0" i="1" smtClean="0">
                            <a:solidFill>
                              <a:schemeClr val="accent1"/>
                            </a:solidFill>
                            <a:latin typeface="Cambria Math" panose="02040503050406030204" pitchFamily="18" charset="0"/>
                          </a:rPr>
                          <m:t>𝑢</m:t>
                        </m:r>
                      </m:e>
                      <m:sub>
                        <m:r>
                          <a:rPr lang="en-IN" b="0" i="1" smtClean="0">
                            <a:solidFill>
                              <a:schemeClr val="accent1"/>
                            </a:solidFill>
                            <a:latin typeface="Cambria Math" panose="02040503050406030204" pitchFamily="18" charset="0"/>
                          </a:rPr>
                          <m:t>𝑖</m:t>
                        </m:r>
                      </m:sub>
                    </m:sSub>
                    <m:r>
                      <a:rPr lang="en-IN" b="0" i="1" smtClean="0">
                        <a:solidFill>
                          <a:schemeClr val="accent1"/>
                        </a:solidFill>
                        <a:latin typeface="Cambria Math" panose="02040503050406030204" pitchFamily="18" charset="0"/>
                      </a:rPr>
                      <m:t>−</m:t>
                    </m:r>
                    <m:sSub>
                      <m:sSubPr>
                        <m:ctrlPr>
                          <a:rPr lang="en-IN" b="0" i="1" smtClean="0">
                            <a:solidFill>
                              <a:schemeClr val="accent1"/>
                            </a:solidFill>
                            <a:latin typeface="Cambria Math" panose="02040503050406030204" pitchFamily="18" charset="0"/>
                          </a:rPr>
                        </m:ctrlPr>
                      </m:sSubPr>
                      <m:e>
                        <m:r>
                          <a:rPr lang="en-IN" b="0" i="1" smtClean="0">
                            <a:solidFill>
                              <a:schemeClr val="accent1"/>
                            </a:solidFill>
                            <a:latin typeface="Cambria Math" panose="02040503050406030204" pitchFamily="18" charset="0"/>
                          </a:rPr>
                          <m:t>𝑣</m:t>
                        </m:r>
                      </m:e>
                      <m:sub>
                        <m:r>
                          <a:rPr lang="en-IN" b="0" i="1" smtClean="0">
                            <a:solidFill>
                              <a:schemeClr val="accent1"/>
                            </a:solidFill>
                            <a:latin typeface="Cambria Math" panose="02040503050406030204" pitchFamily="18" charset="0"/>
                          </a:rPr>
                          <m:t>𝑗</m:t>
                        </m:r>
                      </m:sub>
                    </m:sSub>
                    <m:r>
                      <a:rPr lang="en-IN" b="0" i="1" smtClean="0">
                        <a:solidFill>
                          <a:schemeClr val="accent1"/>
                        </a:solidFill>
                        <a:latin typeface="Cambria Math" panose="02040503050406030204" pitchFamily="18" charset="0"/>
                      </a:rPr>
                      <m:t>)</m:t>
                    </m:r>
                  </m:oMath>
                </a14:m>
                <a:r>
                  <a:rPr lang="en-IN" dirty="0">
                    <a:solidFill>
                      <a:schemeClr val="accent1"/>
                    </a:solidFill>
                  </a:rPr>
                  <a:t> for unoccupied cells</a:t>
                </a:r>
              </a:p>
              <a:p>
                <a14:m>
                  <m:oMath xmlns:m="http://schemas.openxmlformats.org/officeDocument/2006/math">
                    <m:sSub>
                      <m:sSubPr>
                        <m:ctrlPr>
                          <a:rPr lang="en-IN" i="1" smtClean="0">
                            <a:solidFill>
                              <a:schemeClr val="accent1"/>
                            </a:solidFill>
                            <a:latin typeface="Cambria Math" panose="02040503050406030204" pitchFamily="18" charset="0"/>
                          </a:rPr>
                        </m:ctrlPr>
                      </m:sSubPr>
                      <m:e>
                        <m:r>
                          <a:rPr lang="en-IN" i="1" smtClean="0">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12</m:t>
                        </m:r>
                      </m:sub>
                    </m:sSub>
                    <m:r>
                      <a:rPr lang="en-IN" b="0" i="1" smtClean="0">
                        <a:solidFill>
                          <a:schemeClr val="accent1"/>
                        </a:solidFill>
                        <a:latin typeface="Cambria Math" panose="02040503050406030204" pitchFamily="18" charset="0"/>
                      </a:rPr>
                      <m:t>=2,</m:t>
                    </m:r>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32</m:t>
                        </m:r>
                      </m:sub>
                    </m:sSub>
                    <m:r>
                      <a:rPr lang="en-IN" b="0" i="1" smtClean="0">
                        <a:solidFill>
                          <a:schemeClr val="accent1"/>
                        </a:solidFill>
                        <a:latin typeface="Cambria Math" panose="02040503050406030204" pitchFamily="18" charset="0"/>
                      </a:rPr>
                      <m:t>=5,</m:t>
                    </m:r>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33</m:t>
                        </m:r>
                      </m:sub>
                    </m:sSub>
                    <m:r>
                      <a:rPr lang="en-IN" b="0" i="1" smtClean="0">
                        <a:solidFill>
                          <a:schemeClr val="accent1"/>
                        </a:solidFill>
                        <a:latin typeface="Cambria Math" panose="02040503050406030204" pitchFamily="18" charset="0"/>
                      </a:rPr>
                      <m:t>=15,</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14</m:t>
                        </m:r>
                      </m:sub>
                    </m:sSub>
                    <m:r>
                      <a:rPr lang="en-IN" b="0" i="1" smtClean="0">
                        <a:solidFill>
                          <a:schemeClr val="accent1"/>
                        </a:solidFill>
                        <a:latin typeface="Cambria Math" panose="02040503050406030204" pitchFamily="18" charset="0"/>
                      </a:rPr>
                      <m:t>=5,</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22</m:t>
                        </m:r>
                      </m:sub>
                    </m:sSub>
                    <m:r>
                      <a:rPr lang="en-IN" b="0" i="1" smtClean="0">
                        <a:solidFill>
                          <a:schemeClr val="accent1"/>
                        </a:solidFill>
                        <a:latin typeface="Cambria Math" panose="02040503050406030204" pitchFamily="18" charset="0"/>
                      </a:rPr>
                      <m:t>=9,</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13</m:t>
                        </m:r>
                      </m:sub>
                    </m:sSub>
                    <m:r>
                      <a:rPr lang="en-IN" b="0" i="1" smtClean="0">
                        <a:solidFill>
                          <a:schemeClr val="accent1"/>
                        </a:solidFill>
                        <a:latin typeface="Cambria Math" panose="02040503050406030204" pitchFamily="18" charset="0"/>
                      </a:rPr>
                      <m:t>=5</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43</m:t>
                        </m:r>
                      </m:sub>
                    </m:sSub>
                    <m:r>
                      <a:rPr lang="en-IN" b="0" i="1" smtClean="0">
                        <a:solidFill>
                          <a:schemeClr val="accent1"/>
                        </a:solidFill>
                        <a:latin typeface="Cambria Math" panose="02040503050406030204" pitchFamily="18" charset="0"/>
                      </a:rPr>
                      <m:t>=10,</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34</m:t>
                        </m:r>
                      </m:sub>
                    </m:sSub>
                    <m:r>
                      <a:rPr lang="en-IN" b="0" i="1" smtClean="0">
                        <a:solidFill>
                          <a:schemeClr val="accent1"/>
                        </a:solidFill>
                        <a:latin typeface="Cambria Math" panose="02040503050406030204" pitchFamily="18" charset="0"/>
                      </a:rPr>
                      <m:t>=30,</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44</m:t>
                        </m:r>
                      </m:sub>
                    </m:sSub>
                    <m:r>
                      <a:rPr lang="en-IN" b="0" i="1" smtClean="0">
                        <a:solidFill>
                          <a:schemeClr val="accent1"/>
                        </a:solidFill>
                        <a:latin typeface="Cambria Math" panose="02040503050406030204" pitchFamily="18" charset="0"/>
                      </a:rPr>
                      <m:t>=10,</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15</m:t>
                        </m:r>
                      </m:sub>
                    </m:sSub>
                    <m:r>
                      <a:rPr lang="en-IN" b="0" i="1" smtClean="0">
                        <a:solidFill>
                          <a:schemeClr val="accent1"/>
                        </a:solidFill>
                        <a:latin typeface="Cambria Math" panose="02040503050406030204" pitchFamily="18" charset="0"/>
                      </a:rPr>
                      <m:t>=9,</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25</m:t>
                        </m:r>
                      </m:sub>
                    </m:sSub>
                    <m:r>
                      <a:rPr lang="en-IN" b="0" i="1" smtClean="0">
                        <a:solidFill>
                          <a:schemeClr val="accent1"/>
                        </a:solidFill>
                        <a:latin typeface="Cambria Math" panose="02040503050406030204" pitchFamily="18" charset="0"/>
                      </a:rPr>
                      <m:t>=10,</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45</m:t>
                        </m:r>
                      </m:sub>
                    </m:sSub>
                    <m:r>
                      <a:rPr lang="en-IN" b="0" i="1" smtClean="0">
                        <a:solidFill>
                          <a:schemeClr val="accent1"/>
                        </a:solidFill>
                        <a:latin typeface="Cambria Math" panose="02040503050406030204" pitchFamily="18" charset="0"/>
                      </a:rPr>
                      <m:t>=19,</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16</m:t>
                        </m:r>
                      </m:sub>
                    </m:sSub>
                    <m:r>
                      <a:rPr lang="en-IN" b="0" i="1" smtClean="0">
                        <a:solidFill>
                          <a:schemeClr val="accent1"/>
                        </a:solidFill>
                        <a:latin typeface="Cambria Math" panose="02040503050406030204" pitchFamily="18" charset="0"/>
                      </a:rPr>
                      <m:t>=4,</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26</m:t>
                        </m:r>
                      </m:sub>
                    </m:sSub>
                    <m:r>
                      <a:rPr lang="en-IN" b="0" i="1" smtClean="0">
                        <a:solidFill>
                          <a:schemeClr val="accent1"/>
                        </a:solidFill>
                        <a:latin typeface="Cambria Math" panose="02040503050406030204" pitchFamily="18" charset="0"/>
                      </a:rPr>
                      <m:t>=5,</m:t>
                    </m:r>
                  </m:oMath>
                </a14:m>
                <a:r>
                  <a:rPr lang="en-IN" dirty="0">
                    <a:solidFill>
                      <a:schemeClr val="accent1"/>
                    </a:solidFill>
                  </a:rPr>
                  <a:t> </a:t>
                </a:r>
                <a14:m>
                  <m:oMath xmlns:m="http://schemas.openxmlformats.org/officeDocument/2006/math">
                    <m:sSub>
                      <m:sSubPr>
                        <m:ctrlPr>
                          <a:rPr lang="en-IN" i="1">
                            <a:solidFill>
                              <a:schemeClr val="accent1"/>
                            </a:solidFill>
                            <a:latin typeface="Cambria Math" panose="02040503050406030204" pitchFamily="18" charset="0"/>
                          </a:rPr>
                        </m:ctrlPr>
                      </m:sSubPr>
                      <m:e>
                        <m:r>
                          <a:rPr lang="en-IN" i="1">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ea typeface="Cambria Math" panose="02040503050406030204" pitchFamily="18" charset="0"/>
                          </a:rPr>
                          <m:t>46</m:t>
                        </m:r>
                      </m:sub>
                    </m:sSub>
                    <m:r>
                      <a:rPr lang="en-IN" b="0" i="1" smtClean="0">
                        <a:solidFill>
                          <a:schemeClr val="accent1"/>
                        </a:solidFill>
                        <a:latin typeface="Cambria Math" panose="02040503050406030204" pitchFamily="18" charset="0"/>
                      </a:rPr>
                      <m:t>=6</m:t>
                    </m:r>
                  </m:oMath>
                </a14:m>
                <a:endParaRPr lang="en-IN" dirty="0">
                  <a:solidFill>
                    <a:schemeClr val="accent1"/>
                  </a:solidFill>
                </a:endParaRPr>
              </a:p>
              <a:p>
                <a:r>
                  <a:rPr lang="en-IN" dirty="0">
                    <a:solidFill>
                      <a:schemeClr val="accent1"/>
                    </a:solidFill>
                  </a:rPr>
                  <a:t>As all </a:t>
                </a:r>
                <a14:m>
                  <m:oMath xmlns:m="http://schemas.openxmlformats.org/officeDocument/2006/math">
                    <m:sSub>
                      <m:sSubPr>
                        <m:ctrlPr>
                          <a:rPr lang="en-IN" i="1" smtClean="0">
                            <a:solidFill>
                              <a:schemeClr val="accent1"/>
                            </a:solidFill>
                            <a:latin typeface="Cambria Math" panose="02040503050406030204" pitchFamily="18" charset="0"/>
                          </a:rPr>
                        </m:ctrlPr>
                      </m:sSubPr>
                      <m:e>
                        <m:r>
                          <a:rPr lang="en-IN" i="1" smtClean="0">
                            <a:solidFill>
                              <a:schemeClr val="accent1"/>
                            </a:solidFill>
                            <a:latin typeface="Cambria Math" panose="02040503050406030204" pitchFamily="18" charset="0"/>
                            <a:ea typeface="Cambria Math" panose="02040503050406030204" pitchFamily="18" charset="0"/>
                          </a:rPr>
                          <m:t>∆</m:t>
                        </m:r>
                      </m:e>
                      <m:sub>
                        <m:r>
                          <a:rPr lang="en-IN" b="0" i="1" smtClean="0">
                            <a:solidFill>
                              <a:schemeClr val="accent1"/>
                            </a:solidFill>
                            <a:latin typeface="Cambria Math" panose="02040503050406030204" pitchFamily="18" charset="0"/>
                          </a:rPr>
                          <m:t>𝑖𝑗</m:t>
                        </m:r>
                      </m:sub>
                    </m:sSub>
                    <m:r>
                      <a:rPr lang="en-IN" i="1" smtClean="0">
                        <a:solidFill>
                          <a:schemeClr val="accent1"/>
                        </a:solidFill>
                        <a:latin typeface="Cambria Math" panose="02040503050406030204" pitchFamily="18" charset="0"/>
                        <a:ea typeface="Cambria Math" panose="02040503050406030204" pitchFamily="18" charset="0"/>
                      </a:rPr>
                      <m:t>&gt;</m:t>
                    </m:r>
                    <m:r>
                      <a:rPr lang="en-IN" b="0" i="1" smtClean="0">
                        <a:solidFill>
                          <a:schemeClr val="accent1"/>
                        </a:solidFill>
                        <a:latin typeface="Cambria Math" panose="02040503050406030204" pitchFamily="18" charset="0"/>
                        <a:ea typeface="Cambria Math" panose="02040503050406030204" pitchFamily="18" charset="0"/>
                      </a:rPr>
                      <m:t>0</m:t>
                    </m:r>
                  </m:oMath>
                </a14:m>
                <a:r>
                  <a:rPr lang="en-IN" dirty="0">
                    <a:solidFill>
                      <a:schemeClr val="accent1"/>
                    </a:solidFill>
                  </a:rPr>
                  <a:t>, the solution is optimum and unique</a:t>
                </a:r>
              </a:p>
              <a:p>
                <a:r>
                  <a:rPr lang="en-IN" dirty="0">
                    <a:solidFill>
                      <a:schemeClr val="accent1"/>
                    </a:solidFill>
                  </a:rPr>
                  <a:t>Transportation Cost= </a:t>
                </a:r>
                <a14:m>
                  <m:oMath xmlns:m="http://schemas.openxmlformats.org/officeDocument/2006/math">
                    <m:r>
                      <a:rPr lang="en-IN" b="0" i="1" smtClean="0">
                        <a:solidFill>
                          <a:schemeClr val="accent1"/>
                        </a:solidFill>
                        <a:latin typeface="Cambria Math" panose="02040503050406030204" pitchFamily="18" charset="0"/>
                      </a:rPr>
                      <m:t>207</m:t>
                    </m:r>
                  </m:oMath>
                </a14:m>
                <a:endParaRPr lang="en-IN" dirty="0">
                  <a:solidFill>
                    <a:schemeClr val="accent1"/>
                  </a:solidFill>
                </a:endParaRPr>
              </a:p>
            </p:txBody>
          </p:sp>
        </mc:Choice>
        <mc:Fallback>
          <p:sp>
            <p:nvSpPr>
              <p:cNvPr id="11" name="TextBox 10">
                <a:extLst>
                  <a:ext uri="{FF2B5EF4-FFF2-40B4-BE49-F238E27FC236}">
                    <a16:creationId xmlns:a16="http://schemas.microsoft.com/office/drawing/2014/main" id="{263B5038-C7B9-BACE-9E08-361B5AC9B92A}"/>
                  </a:ext>
                </a:extLst>
              </p:cNvPr>
              <p:cNvSpPr txBox="1">
                <a:spLocks noRot="1" noChangeAspect="1" noMove="1" noResize="1" noEditPoints="1" noAdjustHandles="1" noChangeArrowheads="1" noChangeShapeType="1" noTextEdit="1"/>
              </p:cNvSpPr>
              <p:nvPr/>
            </p:nvSpPr>
            <p:spPr>
              <a:xfrm>
                <a:off x="4796590" y="3069737"/>
                <a:ext cx="7395410" cy="3206262"/>
              </a:xfrm>
              <a:prstGeom prst="rect">
                <a:avLst/>
              </a:prstGeom>
              <a:blipFill>
                <a:blip r:embed="rId2"/>
                <a:stretch>
                  <a:fillRect l="-742" t="-1141" b="-2091"/>
                </a:stretch>
              </a:blipFill>
            </p:spPr>
            <p:txBody>
              <a:bodyPr/>
              <a:lstStyle/>
              <a:p>
                <a:r>
                  <a:rPr lang="en-IN">
                    <a:noFill/>
                  </a:rPr>
                  <a:t> </a:t>
                </a:r>
              </a:p>
            </p:txBody>
          </p:sp>
        </mc:Fallback>
      </mc:AlternateContent>
    </p:spTree>
    <p:extLst>
      <p:ext uri="{BB962C8B-B14F-4D97-AF65-F5344CB8AC3E}">
        <p14:creationId xmlns:p14="http://schemas.microsoft.com/office/powerpoint/2010/main" val="16990886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F5768EFB-B317-47EA-C969-D365EB136882}"/>
              </a:ext>
            </a:extLst>
          </p:cNvPr>
          <p:cNvSpPr>
            <a:spLocks noGrp="1"/>
          </p:cNvSpPr>
          <p:nvPr>
            <p:ph type="title"/>
          </p:nvPr>
        </p:nvSpPr>
        <p:spPr>
          <a:xfrm>
            <a:off x="710608" y="980271"/>
            <a:ext cx="10515600" cy="466344"/>
          </a:xfrm>
        </p:spPr>
        <p:txBody>
          <a:bodyPr/>
          <a:lstStyle/>
          <a:p>
            <a:r>
              <a:rPr lang="en-US" dirty="0"/>
              <a:t>History </a:t>
            </a:r>
          </a:p>
        </p:txBody>
      </p:sp>
      <p:sp>
        <p:nvSpPr>
          <p:cNvPr id="16" name="Text Placeholder 15">
            <a:extLst>
              <a:ext uri="{FF2B5EF4-FFF2-40B4-BE49-F238E27FC236}">
                <a16:creationId xmlns:a16="http://schemas.microsoft.com/office/drawing/2014/main" id="{BB801EE7-C3C0-5B30-EB9B-2C995032EE99}"/>
              </a:ext>
            </a:extLst>
          </p:cNvPr>
          <p:cNvSpPr>
            <a:spLocks noGrp="1"/>
          </p:cNvSpPr>
          <p:nvPr>
            <p:ph type="body" sz="quarter" idx="13"/>
          </p:nvPr>
        </p:nvSpPr>
        <p:spPr>
          <a:xfrm>
            <a:off x="2636874" y="1607910"/>
            <a:ext cx="7315201" cy="2028825"/>
          </a:xfrm>
        </p:spPr>
        <p:txBody>
          <a:bodyPr>
            <a:noAutofit/>
          </a:bodyPr>
          <a:lstStyle/>
          <a:p>
            <a:r>
              <a:rPr lang="en-US" sz="1800" b="0" i="0" dirty="0">
                <a:solidFill>
                  <a:schemeClr val="accent1">
                    <a:lumMod val="25000"/>
                  </a:schemeClr>
                </a:solidFill>
                <a:effectLst/>
              </a:rPr>
              <a:t>In </a:t>
            </a:r>
            <a:r>
              <a:rPr lang="en-US" sz="1800" dirty="0">
                <a:solidFill>
                  <a:schemeClr val="accent1">
                    <a:lumMod val="25000"/>
                  </a:schemeClr>
                </a:solidFill>
              </a:rPr>
              <a:t>mathematics</a:t>
            </a:r>
            <a:r>
              <a:rPr lang="en-US" sz="1800" b="0" i="0" dirty="0">
                <a:solidFill>
                  <a:schemeClr val="accent1">
                    <a:lumMod val="25000"/>
                  </a:schemeClr>
                </a:solidFill>
                <a:effectLst/>
              </a:rPr>
              <a:t> and economics, </a:t>
            </a:r>
            <a:r>
              <a:rPr lang="en-US" sz="1800" b="1" i="0" dirty="0">
                <a:solidFill>
                  <a:schemeClr val="accent1">
                    <a:lumMod val="25000"/>
                  </a:schemeClr>
                </a:solidFill>
                <a:effectLst/>
              </a:rPr>
              <a:t>transportation theory</a:t>
            </a:r>
            <a:r>
              <a:rPr lang="en-US" sz="1800" b="0" i="0" dirty="0">
                <a:solidFill>
                  <a:schemeClr val="accent1">
                    <a:lumMod val="25000"/>
                  </a:schemeClr>
                </a:solidFill>
                <a:effectLst/>
              </a:rPr>
              <a:t> or </a:t>
            </a:r>
            <a:r>
              <a:rPr lang="en-US" sz="1800" b="1" i="0" dirty="0">
                <a:solidFill>
                  <a:schemeClr val="accent1">
                    <a:lumMod val="25000"/>
                  </a:schemeClr>
                </a:solidFill>
                <a:effectLst/>
              </a:rPr>
              <a:t>transport theory</a:t>
            </a:r>
            <a:r>
              <a:rPr lang="en-US" sz="1800" b="0" i="0" dirty="0">
                <a:solidFill>
                  <a:schemeClr val="accent1">
                    <a:lumMod val="25000"/>
                  </a:schemeClr>
                </a:solidFill>
                <a:effectLst/>
              </a:rPr>
              <a:t> is a name given to the study of optimal </a:t>
            </a:r>
            <a:r>
              <a:rPr lang="en-US" sz="1800" dirty="0">
                <a:solidFill>
                  <a:schemeClr val="accent1">
                    <a:lumMod val="25000"/>
                  </a:schemeClr>
                </a:solidFill>
              </a:rPr>
              <a:t>transportation</a:t>
            </a:r>
            <a:r>
              <a:rPr lang="en-US" sz="1800" b="0" i="0" dirty="0">
                <a:solidFill>
                  <a:schemeClr val="accent1">
                    <a:lumMod val="25000"/>
                  </a:schemeClr>
                </a:solidFill>
                <a:effectLst/>
              </a:rPr>
              <a:t> and </a:t>
            </a:r>
            <a:r>
              <a:rPr lang="en-US" sz="1800" dirty="0">
                <a:solidFill>
                  <a:schemeClr val="accent1">
                    <a:lumMod val="25000"/>
                  </a:schemeClr>
                </a:solidFill>
              </a:rPr>
              <a:t>allocation of resources</a:t>
            </a:r>
            <a:r>
              <a:rPr lang="en-US" sz="1800" b="0" i="0" dirty="0">
                <a:solidFill>
                  <a:schemeClr val="accent1">
                    <a:lumMod val="25000"/>
                  </a:schemeClr>
                </a:solidFill>
                <a:effectLst/>
              </a:rPr>
              <a:t>. The problem was formalized by the French </a:t>
            </a:r>
            <a:r>
              <a:rPr lang="en-US" sz="1800" dirty="0">
                <a:solidFill>
                  <a:schemeClr val="accent1">
                    <a:lumMod val="25000"/>
                  </a:schemeClr>
                </a:solidFill>
              </a:rPr>
              <a:t>mathematician</a:t>
            </a:r>
            <a:r>
              <a:rPr lang="en-US" sz="1800" b="0" i="0" dirty="0">
                <a:solidFill>
                  <a:schemeClr val="accent1">
                    <a:lumMod val="25000"/>
                  </a:schemeClr>
                </a:solidFill>
                <a:effectLst/>
              </a:rPr>
              <a:t> </a:t>
            </a:r>
            <a:r>
              <a:rPr lang="en-US" sz="1800" b="1" dirty="0">
                <a:solidFill>
                  <a:schemeClr val="accent1">
                    <a:lumMod val="25000"/>
                  </a:schemeClr>
                </a:solidFill>
              </a:rPr>
              <a:t>Gaspard Monge</a:t>
            </a:r>
            <a:r>
              <a:rPr lang="en-US" sz="1800" b="0" i="0" dirty="0">
                <a:solidFill>
                  <a:schemeClr val="accent1">
                    <a:lumMod val="25000"/>
                  </a:schemeClr>
                </a:solidFill>
                <a:effectLst/>
              </a:rPr>
              <a:t> in </a:t>
            </a:r>
            <a:r>
              <a:rPr lang="en-US" sz="1800" b="1" i="0" dirty="0">
                <a:solidFill>
                  <a:schemeClr val="accent1">
                    <a:lumMod val="25000"/>
                  </a:schemeClr>
                </a:solidFill>
                <a:effectLst/>
              </a:rPr>
              <a:t>1781.</a:t>
            </a:r>
          </a:p>
          <a:p>
            <a:r>
              <a:rPr lang="en-US" sz="1800" b="0" i="0" dirty="0">
                <a:solidFill>
                  <a:schemeClr val="accent1">
                    <a:lumMod val="25000"/>
                  </a:schemeClr>
                </a:solidFill>
                <a:effectLst/>
              </a:rPr>
              <a:t>In the </a:t>
            </a:r>
            <a:r>
              <a:rPr lang="en-US" sz="1800" b="1" i="0" dirty="0">
                <a:solidFill>
                  <a:schemeClr val="accent1">
                    <a:lumMod val="25000"/>
                  </a:schemeClr>
                </a:solidFill>
                <a:effectLst/>
              </a:rPr>
              <a:t>1920s A.N. Tolstoi </a:t>
            </a:r>
            <a:r>
              <a:rPr lang="en-US" sz="1800" b="0" i="0" dirty="0">
                <a:solidFill>
                  <a:schemeClr val="accent1">
                    <a:lumMod val="25000"/>
                  </a:schemeClr>
                </a:solidFill>
                <a:effectLst/>
              </a:rPr>
              <a:t>was one of the first to study the transportation problem </a:t>
            </a:r>
            <a:r>
              <a:rPr lang="en-US" sz="1800" dirty="0">
                <a:solidFill>
                  <a:schemeClr val="accent1">
                    <a:lumMod val="25000"/>
                  </a:schemeClr>
                </a:solidFill>
              </a:rPr>
              <a:t>mathematically</a:t>
            </a:r>
            <a:r>
              <a:rPr lang="en-US" sz="1800" b="0" i="0" dirty="0">
                <a:solidFill>
                  <a:schemeClr val="accent1">
                    <a:lumMod val="25000"/>
                  </a:schemeClr>
                </a:solidFill>
                <a:effectLst/>
              </a:rPr>
              <a:t>. In 1930, in the collection </a:t>
            </a:r>
            <a:r>
              <a:rPr lang="en-US" sz="1800" b="0" i="1" dirty="0">
                <a:solidFill>
                  <a:schemeClr val="accent1">
                    <a:lumMod val="25000"/>
                  </a:schemeClr>
                </a:solidFill>
                <a:effectLst/>
              </a:rPr>
              <a:t>Transportation Planning Volume I</a:t>
            </a:r>
            <a:r>
              <a:rPr lang="en-US" sz="1800" b="0" i="0" dirty="0">
                <a:solidFill>
                  <a:schemeClr val="accent1">
                    <a:lumMod val="25000"/>
                  </a:schemeClr>
                </a:solidFill>
                <a:effectLst/>
              </a:rPr>
              <a:t> for the National Commissariat of Transportation of the Soviet Union, he published a paper "Methods of Finding the Minimal Kilometrage in Cargo-transportation in space".</a:t>
            </a:r>
          </a:p>
          <a:p>
            <a:r>
              <a:rPr lang="en-US" sz="1800" b="0" i="0" dirty="0">
                <a:solidFill>
                  <a:schemeClr val="accent1">
                    <a:lumMod val="25000"/>
                  </a:schemeClr>
                </a:solidFill>
                <a:effectLst/>
              </a:rPr>
              <a:t>Major advances were made in the field during World War II by the Soviet mathematician and economist </a:t>
            </a:r>
            <a:r>
              <a:rPr lang="en-US" sz="1800" b="1" dirty="0">
                <a:solidFill>
                  <a:schemeClr val="accent1">
                    <a:lumMod val="25000"/>
                  </a:schemeClr>
                </a:solidFill>
              </a:rPr>
              <a:t>Leonid Kantorovich</a:t>
            </a:r>
            <a:r>
              <a:rPr lang="en-US" sz="1800" dirty="0">
                <a:solidFill>
                  <a:schemeClr val="accent1">
                    <a:lumMod val="25000"/>
                  </a:schemeClr>
                </a:solidFill>
              </a:rPr>
              <a:t>. </a:t>
            </a:r>
            <a:r>
              <a:rPr lang="en-US" sz="1800" b="0" i="0" dirty="0">
                <a:solidFill>
                  <a:schemeClr val="accent1">
                    <a:lumMod val="25000"/>
                  </a:schemeClr>
                </a:solidFill>
                <a:effectLst/>
              </a:rPr>
              <a:t>The </a:t>
            </a:r>
            <a:r>
              <a:rPr lang="en-US" sz="1800" dirty="0">
                <a:solidFill>
                  <a:schemeClr val="accent1">
                    <a:lumMod val="25000"/>
                  </a:schemeClr>
                </a:solidFill>
              </a:rPr>
              <a:t>linear programming</a:t>
            </a:r>
            <a:r>
              <a:rPr lang="en-US" sz="1800" b="0" i="0" dirty="0">
                <a:solidFill>
                  <a:schemeClr val="accent1">
                    <a:lumMod val="25000"/>
                  </a:schemeClr>
                </a:solidFill>
                <a:effectLst/>
              </a:rPr>
              <a:t> formulation of the transportation problem is also known as the </a:t>
            </a:r>
            <a:r>
              <a:rPr lang="en-US" sz="1800" b="1" dirty="0">
                <a:solidFill>
                  <a:schemeClr val="accent1">
                    <a:lumMod val="25000"/>
                  </a:schemeClr>
                </a:solidFill>
              </a:rPr>
              <a:t>Hitchcock</a:t>
            </a:r>
            <a:r>
              <a:rPr lang="en-US" sz="1800" b="1" i="0" dirty="0">
                <a:solidFill>
                  <a:schemeClr val="accent1">
                    <a:lumMod val="25000"/>
                  </a:schemeClr>
                </a:solidFill>
                <a:effectLst/>
              </a:rPr>
              <a:t>–</a:t>
            </a:r>
            <a:r>
              <a:rPr lang="en-US" sz="1800" b="1" dirty="0">
                <a:solidFill>
                  <a:schemeClr val="accent1">
                    <a:lumMod val="25000"/>
                  </a:schemeClr>
                </a:solidFill>
              </a:rPr>
              <a:t>Koopmans</a:t>
            </a:r>
            <a:r>
              <a:rPr lang="en-US" sz="1800" b="1" i="0" dirty="0">
                <a:solidFill>
                  <a:schemeClr val="accent1">
                    <a:lumMod val="25000"/>
                  </a:schemeClr>
                </a:solidFill>
                <a:effectLst/>
              </a:rPr>
              <a:t> </a:t>
            </a:r>
            <a:r>
              <a:rPr lang="en-US" sz="1800" b="0" i="0" dirty="0">
                <a:solidFill>
                  <a:schemeClr val="accent1">
                    <a:lumMod val="25000"/>
                  </a:schemeClr>
                </a:solidFill>
                <a:effectLst/>
              </a:rPr>
              <a:t>transportation problem.</a:t>
            </a:r>
            <a:r>
              <a:rPr lang="en-US" sz="1800" b="0" i="0" strike="noStrike" baseline="30000" dirty="0">
                <a:solidFill>
                  <a:schemeClr val="accent1">
                    <a:lumMod val="25000"/>
                  </a:schemeClr>
                </a:solidFill>
                <a:effectLst/>
                <a:hlinkClick r:id="rId2">
                  <a:extLst>
                    <a:ext uri="{A12FA001-AC4F-418D-AE19-62706E023703}">
                      <ahyp:hlinkClr xmlns:ahyp="http://schemas.microsoft.com/office/drawing/2018/hyperlinkcolor" val="tx"/>
                    </a:ext>
                  </a:extLst>
                </a:hlinkClick>
              </a:rPr>
              <a:t>[6]</a:t>
            </a:r>
            <a:endParaRPr lang="en-US" sz="1800" b="0" i="0" dirty="0">
              <a:solidFill>
                <a:schemeClr val="accent1">
                  <a:lumMod val="25000"/>
                </a:schemeClr>
              </a:solidFill>
              <a:effectLst/>
            </a:endParaRPr>
          </a:p>
          <a:p>
            <a:endParaRPr lang="en-US" sz="1800" dirty="0"/>
          </a:p>
        </p:txBody>
      </p:sp>
      <p:sp>
        <p:nvSpPr>
          <p:cNvPr id="2" name="Date Placeholder 1">
            <a:extLst>
              <a:ext uri="{FF2B5EF4-FFF2-40B4-BE49-F238E27FC236}">
                <a16:creationId xmlns:a16="http://schemas.microsoft.com/office/drawing/2014/main" id="{E9350B43-2FC6-DBFA-2920-C8265C1C6A48}"/>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B1EFDBE1-8C88-4D39-6BA3-537373DFA091}"/>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6D91CF39-6540-5B9E-8E6C-4310213A7FEF}"/>
              </a:ext>
            </a:extLst>
          </p:cNvPr>
          <p:cNvSpPr>
            <a:spLocks noGrp="1"/>
          </p:cNvSpPr>
          <p:nvPr>
            <p:ph type="sldNum" sz="quarter" idx="12"/>
          </p:nvPr>
        </p:nvSpPr>
        <p:spPr/>
        <p:txBody>
          <a:bodyPr/>
          <a:lstStyle/>
          <a:p>
            <a:fld id="{58FB4751-880F-D840-AAA9-3A15815CC996}" type="slidenum">
              <a:rPr lang="en-US" smtClean="0"/>
              <a:t>7</a:t>
            </a:fld>
            <a:endParaRPr lang="en-US" dirty="0"/>
          </a:p>
        </p:txBody>
      </p:sp>
    </p:spTree>
    <p:extLst>
      <p:ext uri="{BB962C8B-B14F-4D97-AF65-F5344CB8AC3E}">
        <p14:creationId xmlns:p14="http://schemas.microsoft.com/office/powerpoint/2010/main" val="1096717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BE14C3C8-CE39-133E-31F8-E2A69DFA914D}"/>
              </a:ext>
            </a:extLst>
          </p:cNvPr>
          <p:cNvSpPr>
            <a:spLocks noGrp="1"/>
          </p:cNvSpPr>
          <p:nvPr>
            <p:ph type="title"/>
          </p:nvPr>
        </p:nvSpPr>
        <p:spPr/>
        <p:txBody>
          <a:bodyPr/>
          <a:lstStyle/>
          <a:p>
            <a:r>
              <a:rPr lang="en-US" dirty="0"/>
              <a:t>meet the great minds</a:t>
            </a:r>
          </a:p>
        </p:txBody>
      </p:sp>
      <p:sp>
        <p:nvSpPr>
          <p:cNvPr id="26" name="Text Placeholder 25">
            <a:extLst>
              <a:ext uri="{FF2B5EF4-FFF2-40B4-BE49-F238E27FC236}">
                <a16:creationId xmlns:a16="http://schemas.microsoft.com/office/drawing/2014/main" id="{F237C2FF-8AE7-02AF-7E17-D62F80F65FAA}"/>
              </a:ext>
            </a:extLst>
          </p:cNvPr>
          <p:cNvSpPr>
            <a:spLocks noGrp="1"/>
          </p:cNvSpPr>
          <p:nvPr>
            <p:ph type="body" sz="quarter" idx="17"/>
          </p:nvPr>
        </p:nvSpPr>
        <p:spPr/>
        <p:txBody>
          <a:bodyPr/>
          <a:lstStyle/>
          <a:p>
            <a:r>
              <a:rPr lang="en-US" dirty="0"/>
              <a:t>A.N. Tolstoi</a:t>
            </a:r>
          </a:p>
        </p:txBody>
      </p:sp>
      <p:sp>
        <p:nvSpPr>
          <p:cNvPr id="27" name="Text Placeholder 26">
            <a:extLst>
              <a:ext uri="{FF2B5EF4-FFF2-40B4-BE49-F238E27FC236}">
                <a16:creationId xmlns:a16="http://schemas.microsoft.com/office/drawing/2014/main" id="{00C27F86-4C80-C4F3-6CE8-D40C84F64932}"/>
              </a:ext>
            </a:extLst>
          </p:cNvPr>
          <p:cNvSpPr>
            <a:spLocks noGrp="1"/>
          </p:cNvSpPr>
          <p:nvPr>
            <p:ph type="body" sz="quarter" idx="18"/>
          </p:nvPr>
        </p:nvSpPr>
        <p:spPr>
          <a:xfrm>
            <a:off x="3410712" y="5400604"/>
            <a:ext cx="2423160" cy="365760"/>
          </a:xfrm>
        </p:spPr>
        <p:txBody>
          <a:bodyPr/>
          <a:lstStyle/>
          <a:p>
            <a:r>
              <a:rPr lang="en-US" dirty="0"/>
              <a:t>Leonid Kantorovich</a:t>
            </a:r>
          </a:p>
        </p:txBody>
      </p:sp>
      <p:sp>
        <p:nvSpPr>
          <p:cNvPr id="28" name="Text Placeholder 27">
            <a:extLst>
              <a:ext uri="{FF2B5EF4-FFF2-40B4-BE49-F238E27FC236}">
                <a16:creationId xmlns:a16="http://schemas.microsoft.com/office/drawing/2014/main" id="{437F270A-5AE8-3D7C-4649-C8CE5C3BBE73}"/>
              </a:ext>
            </a:extLst>
          </p:cNvPr>
          <p:cNvSpPr>
            <a:spLocks noGrp="1"/>
          </p:cNvSpPr>
          <p:nvPr>
            <p:ph type="body" sz="quarter" idx="19"/>
          </p:nvPr>
        </p:nvSpPr>
        <p:spPr/>
        <p:txBody>
          <a:bodyPr/>
          <a:lstStyle/>
          <a:p>
            <a:endParaRPr lang="en-IN" i="0" dirty="0">
              <a:solidFill>
                <a:srgbClr val="000000"/>
              </a:solidFill>
              <a:effectLst/>
              <a:latin typeface="Linux Libertine"/>
            </a:endParaRPr>
          </a:p>
          <a:p>
            <a:r>
              <a:rPr lang="en-US" dirty="0"/>
              <a:t>​Gaspard Monge</a:t>
            </a:r>
          </a:p>
        </p:txBody>
      </p:sp>
      <p:sp>
        <p:nvSpPr>
          <p:cNvPr id="29" name="Text Placeholder 28">
            <a:extLst>
              <a:ext uri="{FF2B5EF4-FFF2-40B4-BE49-F238E27FC236}">
                <a16:creationId xmlns:a16="http://schemas.microsoft.com/office/drawing/2014/main" id="{88C30139-2108-5DD5-D7B5-F4C5CA6CCBF3}"/>
              </a:ext>
            </a:extLst>
          </p:cNvPr>
          <p:cNvSpPr>
            <a:spLocks noGrp="1"/>
          </p:cNvSpPr>
          <p:nvPr>
            <p:ph type="body" sz="quarter" idx="20"/>
          </p:nvPr>
        </p:nvSpPr>
        <p:spPr>
          <a:xfrm>
            <a:off x="9260401" y="5541264"/>
            <a:ext cx="2423160" cy="365760"/>
          </a:xfrm>
        </p:spPr>
        <p:txBody>
          <a:bodyPr/>
          <a:lstStyle/>
          <a:p>
            <a:r>
              <a:rPr lang="en-US" dirty="0" err="1"/>
              <a:t>tjalling</a:t>
            </a:r>
            <a:r>
              <a:rPr lang="en-US" dirty="0"/>
              <a:t> </a:t>
            </a:r>
            <a:r>
              <a:rPr lang="en-US" dirty="0" err="1"/>
              <a:t>koopmans</a:t>
            </a:r>
            <a:endParaRPr lang="en-US" dirty="0"/>
          </a:p>
        </p:txBody>
      </p:sp>
      <p:sp>
        <p:nvSpPr>
          <p:cNvPr id="2" name="Date Placeholder 1">
            <a:extLst>
              <a:ext uri="{FF2B5EF4-FFF2-40B4-BE49-F238E27FC236}">
                <a16:creationId xmlns:a16="http://schemas.microsoft.com/office/drawing/2014/main" id="{EB170A85-84B6-5E89-7F16-4811AE5FD44B}"/>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A29B6800-D0C2-8D9D-7F2C-5D0E41F51909}"/>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9099A4E0-99CC-34E8-536B-35867E7C5AF2}"/>
              </a:ext>
            </a:extLst>
          </p:cNvPr>
          <p:cNvSpPr>
            <a:spLocks noGrp="1"/>
          </p:cNvSpPr>
          <p:nvPr>
            <p:ph type="sldNum" sz="quarter" idx="12"/>
          </p:nvPr>
        </p:nvSpPr>
        <p:spPr/>
        <p:txBody>
          <a:bodyPr/>
          <a:lstStyle/>
          <a:p>
            <a:fld id="{58FB4751-880F-D840-AAA9-3A15815CC996}" type="slidenum">
              <a:rPr lang="en-US" smtClean="0"/>
              <a:t>8</a:t>
            </a:fld>
            <a:endParaRPr lang="en-US" dirty="0"/>
          </a:p>
        </p:txBody>
      </p:sp>
      <p:pic>
        <p:nvPicPr>
          <p:cNvPr id="9" name="Picture Placeholder 8">
            <a:extLst>
              <a:ext uri="{FF2B5EF4-FFF2-40B4-BE49-F238E27FC236}">
                <a16:creationId xmlns:a16="http://schemas.microsoft.com/office/drawing/2014/main" id="{BBED3CF4-3F47-89A6-F379-CD5EA8D82252}"/>
              </a:ext>
            </a:extLst>
          </p:cNvPr>
          <p:cNvPicPr>
            <a:picLocks noGrp="1" noChangeAspect="1"/>
          </p:cNvPicPr>
          <p:nvPr>
            <p:ph type="pic" sz="quarter" idx="14"/>
          </p:nvPr>
        </p:nvPicPr>
        <p:blipFill>
          <a:blip r:embed="rId2"/>
          <a:srcRect l="3273" r="3273"/>
          <a:stretch>
            <a:fillRect/>
          </a:stretch>
        </p:blipFill>
        <p:spPr/>
      </p:pic>
      <p:pic>
        <p:nvPicPr>
          <p:cNvPr id="13" name="Picture Placeholder 12">
            <a:extLst>
              <a:ext uri="{FF2B5EF4-FFF2-40B4-BE49-F238E27FC236}">
                <a16:creationId xmlns:a16="http://schemas.microsoft.com/office/drawing/2014/main" id="{558C7E53-CDF1-BBB7-A38F-68E4ADC6489E}"/>
              </a:ext>
            </a:extLst>
          </p:cNvPr>
          <p:cNvPicPr>
            <a:picLocks noGrp="1" noChangeAspect="1"/>
          </p:cNvPicPr>
          <p:nvPr>
            <p:ph type="pic" sz="quarter" idx="13"/>
          </p:nvPr>
        </p:nvPicPr>
        <p:blipFill>
          <a:blip r:embed="rId3"/>
          <a:srcRect t="270" b="270"/>
          <a:stretch>
            <a:fillRect/>
          </a:stretch>
        </p:blipFill>
        <p:spPr/>
      </p:pic>
      <p:pic>
        <p:nvPicPr>
          <p:cNvPr id="17" name="Picture Placeholder 16">
            <a:extLst>
              <a:ext uri="{FF2B5EF4-FFF2-40B4-BE49-F238E27FC236}">
                <a16:creationId xmlns:a16="http://schemas.microsoft.com/office/drawing/2014/main" id="{5AE25480-EEFF-24B9-053E-1600D3FD735D}"/>
              </a:ext>
            </a:extLst>
          </p:cNvPr>
          <p:cNvPicPr>
            <a:picLocks noGrp="1" noChangeAspect="1"/>
          </p:cNvPicPr>
          <p:nvPr>
            <p:ph type="pic" sz="quarter" idx="15"/>
          </p:nvPr>
        </p:nvPicPr>
        <p:blipFill>
          <a:blip r:embed="rId4"/>
          <a:srcRect l="10864" r="10864"/>
          <a:stretch>
            <a:fillRect/>
          </a:stretch>
        </p:blipFill>
        <p:spPr/>
      </p:pic>
      <p:pic>
        <p:nvPicPr>
          <p:cNvPr id="21" name="Picture Placeholder 20">
            <a:extLst>
              <a:ext uri="{FF2B5EF4-FFF2-40B4-BE49-F238E27FC236}">
                <a16:creationId xmlns:a16="http://schemas.microsoft.com/office/drawing/2014/main" id="{D65B6E09-23D2-DDE8-6480-F6B737329BA0}"/>
              </a:ext>
            </a:extLst>
          </p:cNvPr>
          <p:cNvPicPr>
            <a:picLocks noGrp="1" noChangeAspect="1"/>
          </p:cNvPicPr>
          <p:nvPr>
            <p:ph type="pic" sz="quarter" idx="16"/>
          </p:nvPr>
        </p:nvPicPr>
        <p:blipFill>
          <a:blip r:embed="rId5"/>
          <a:srcRect l="1630" r="1630"/>
          <a:stretch>
            <a:fillRect/>
          </a:stretch>
        </p:blipFill>
        <p:spPr/>
      </p:pic>
    </p:spTree>
    <p:extLst>
      <p:ext uri="{BB962C8B-B14F-4D97-AF65-F5344CB8AC3E}">
        <p14:creationId xmlns:p14="http://schemas.microsoft.com/office/powerpoint/2010/main" val="1002104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7679D-DC49-184B-33D7-D460C700C85D}"/>
              </a:ext>
            </a:extLst>
          </p:cNvPr>
          <p:cNvSpPr>
            <a:spLocks noGrp="1"/>
          </p:cNvSpPr>
          <p:nvPr>
            <p:ph type="title"/>
          </p:nvPr>
        </p:nvSpPr>
        <p:spPr>
          <a:xfrm>
            <a:off x="576071" y="704088"/>
            <a:ext cx="9144000" cy="676656"/>
          </a:xfrm>
        </p:spPr>
        <p:txBody>
          <a:bodyPr/>
          <a:lstStyle/>
          <a:p>
            <a:r>
              <a:rPr lang="en-US" dirty="0"/>
              <a:t>Uses</a:t>
            </a:r>
          </a:p>
        </p:txBody>
      </p:sp>
      <p:sp>
        <p:nvSpPr>
          <p:cNvPr id="8" name="Text Placeholder 7">
            <a:extLst>
              <a:ext uri="{FF2B5EF4-FFF2-40B4-BE49-F238E27FC236}">
                <a16:creationId xmlns:a16="http://schemas.microsoft.com/office/drawing/2014/main" id="{955CC3A7-DD9A-E887-A929-DE6D4C1E47B9}"/>
              </a:ext>
            </a:extLst>
          </p:cNvPr>
          <p:cNvSpPr>
            <a:spLocks noGrp="1"/>
          </p:cNvSpPr>
          <p:nvPr>
            <p:ph type="body" sz="quarter" idx="13"/>
          </p:nvPr>
        </p:nvSpPr>
        <p:spPr/>
        <p:txBody>
          <a:bodyPr/>
          <a:lstStyle/>
          <a:p>
            <a:r>
              <a:rPr lang="en-US" dirty="0"/>
              <a:t>Minimize shipping cost</a:t>
            </a:r>
          </a:p>
          <a:p>
            <a:pPr lvl="1"/>
            <a:endParaRPr lang="en-US" dirty="0"/>
          </a:p>
          <a:p>
            <a:endParaRPr lang="en-US" dirty="0"/>
          </a:p>
        </p:txBody>
      </p:sp>
      <p:sp>
        <p:nvSpPr>
          <p:cNvPr id="17" name="Text Placeholder 16">
            <a:extLst>
              <a:ext uri="{FF2B5EF4-FFF2-40B4-BE49-F238E27FC236}">
                <a16:creationId xmlns:a16="http://schemas.microsoft.com/office/drawing/2014/main" id="{21A076CC-9414-293E-8AB1-B8C2EA1C5FEE}"/>
              </a:ext>
            </a:extLst>
          </p:cNvPr>
          <p:cNvSpPr>
            <a:spLocks noGrp="1"/>
          </p:cNvSpPr>
          <p:nvPr>
            <p:ph type="body" sz="quarter" idx="15"/>
          </p:nvPr>
        </p:nvSpPr>
        <p:spPr/>
        <p:txBody>
          <a:bodyPr/>
          <a:lstStyle/>
          <a:p>
            <a:r>
              <a:rPr lang="en-US" dirty="0"/>
              <a:t>Determine low cost location</a:t>
            </a:r>
          </a:p>
        </p:txBody>
      </p:sp>
      <p:sp>
        <p:nvSpPr>
          <p:cNvPr id="9" name="Text Placeholder 8">
            <a:extLst>
              <a:ext uri="{FF2B5EF4-FFF2-40B4-BE49-F238E27FC236}">
                <a16:creationId xmlns:a16="http://schemas.microsoft.com/office/drawing/2014/main" id="{EE754D37-3AA6-7249-76D8-52F85F4C158A}"/>
              </a:ext>
            </a:extLst>
          </p:cNvPr>
          <p:cNvSpPr>
            <a:spLocks noGrp="1"/>
          </p:cNvSpPr>
          <p:nvPr>
            <p:ph type="body" sz="quarter" idx="14"/>
          </p:nvPr>
        </p:nvSpPr>
        <p:spPr/>
        <p:txBody>
          <a:bodyPr/>
          <a:lstStyle/>
          <a:p>
            <a:r>
              <a:rPr lang="en-US" dirty="0"/>
              <a:t>Find minimum cost production schedule</a:t>
            </a:r>
          </a:p>
          <a:p>
            <a:pPr lvl="1"/>
            <a:endParaRPr lang="en-US" dirty="0"/>
          </a:p>
        </p:txBody>
      </p:sp>
      <p:sp>
        <p:nvSpPr>
          <p:cNvPr id="26" name="Text Placeholder 25">
            <a:extLst>
              <a:ext uri="{FF2B5EF4-FFF2-40B4-BE49-F238E27FC236}">
                <a16:creationId xmlns:a16="http://schemas.microsoft.com/office/drawing/2014/main" id="{FFCA4FA2-1095-105E-5606-3D90E73136C3}"/>
              </a:ext>
            </a:extLst>
          </p:cNvPr>
          <p:cNvSpPr>
            <a:spLocks noGrp="1"/>
          </p:cNvSpPr>
          <p:nvPr>
            <p:ph type="body" sz="quarter" idx="17"/>
          </p:nvPr>
        </p:nvSpPr>
        <p:spPr/>
        <p:txBody>
          <a:bodyPr/>
          <a:lstStyle/>
          <a:p>
            <a:r>
              <a:rPr lang="en-US" dirty="0"/>
              <a:t>Military distribution  system</a:t>
            </a:r>
          </a:p>
          <a:p>
            <a:pPr lvl="1"/>
            <a:r>
              <a:rPr lang="en-US" dirty="0"/>
              <a:t>To allocate military resources efficiently</a:t>
            </a:r>
          </a:p>
        </p:txBody>
      </p:sp>
      <p:sp>
        <p:nvSpPr>
          <p:cNvPr id="18" name="Text Placeholder 17">
            <a:extLst>
              <a:ext uri="{FF2B5EF4-FFF2-40B4-BE49-F238E27FC236}">
                <a16:creationId xmlns:a16="http://schemas.microsoft.com/office/drawing/2014/main" id="{871694C6-64CB-2042-D079-8D98D610EDB0}"/>
              </a:ext>
            </a:extLst>
          </p:cNvPr>
          <p:cNvSpPr>
            <a:spLocks noGrp="1"/>
          </p:cNvSpPr>
          <p:nvPr>
            <p:ph type="body" sz="quarter" idx="16"/>
          </p:nvPr>
        </p:nvSpPr>
        <p:spPr/>
        <p:txBody>
          <a:bodyPr/>
          <a:lstStyle/>
          <a:p>
            <a:r>
              <a:rPr lang="en-US" dirty="0"/>
              <a:t>Entertainment industry</a:t>
            </a:r>
          </a:p>
          <a:p>
            <a:pPr lvl="1"/>
            <a:r>
              <a:rPr lang="en-US" dirty="0"/>
              <a:t>For example, determining the tour od singers and </a:t>
            </a:r>
            <a:r>
              <a:rPr lang="en-US" dirty="0" err="1"/>
              <a:t>perfromers</a:t>
            </a:r>
            <a:endParaRPr lang="en-US" dirty="0"/>
          </a:p>
        </p:txBody>
      </p:sp>
    </p:spTree>
    <p:extLst>
      <p:ext uri="{BB962C8B-B14F-4D97-AF65-F5344CB8AC3E}">
        <p14:creationId xmlns:p14="http://schemas.microsoft.com/office/powerpoint/2010/main" val="327257719"/>
      </p:ext>
    </p:extLst>
  </p:cSld>
  <p:clrMapOvr>
    <a:masterClrMapping/>
  </p:clrMapOvr>
</p:sld>
</file>

<file path=ppt/theme/theme1.xml><?xml version="1.0" encoding="utf-8"?>
<a:theme xmlns:a="http://schemas.openxmlformats.org/drawingml/2006/main" name="Office Theme">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s_Organic_Presentation_Win32_SW_v10.potx" id="{6F7A4518-677F-49D0-AD76-8F0F7DEFB1E5}" vid="{F577DF72-62B0-42B0-B34E-786789A7979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{16F89758-A43D-4A4C-A778-76616176F671}tf11964407_win32</Template>
  <TotalTime>135</TotalTime>
  <Words>957</Words>
  <Application>Microsoft Office PowerPoint</Application>
  <PresentationFormat>Widescreen</PresentationFormat>
  <Paragraphs>333</Paragraphs>
  <Slides>12</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Calibri</vt:lpstr>
      <vt:lpstr>Cambria Math</vt:lpstr>
      <vt:lpstr>Courier New</vt:lpstr>
      <vt:lpstr>Gill Sans Nova</vt:lpstr>
      <vt:lpstr>Gill Sans Nova Light</vt:lpstr>
      <vt:lpstr>Linux Libertine</vt:lpstr>
      <vt:lpstr>Sagona Book</vt:lpstr>
      <vt:lpstr>Office Theme</vt:lpstr>
      <vt:lpstr>Transportation Problem</vt:lpstr>
      <vt:lpstr>agenda</vt:lpstr>
      <vt:lpstr>introduction</vt:lpstr>
      <vt:lpstr>REAL LIFE APPLICATION OF TRANSPORTATION PROBLEM IN MALAYSIAN PETROCHEMICAL COMPANY</vt:lpstr>
      <vt:lpstr>Balanced TP</vt:lpstr>
      <vt:lpstr>PowerPoint Presentation</vt:lpstr>
      <vt:lpstr>History </vt:lpstr>
      <vt:lpstr>meet the great minds</vt:lpstr>
      <vt:lpstr>Uses</vt:lpstr>
      <vt:lpstr>summary</vt:lpstr>
      <vt:lpstr>References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Transportation Problem</dc:title>
  <dc:creator>Huzefa Ayub</dc:creator>
  <cp:lastModifiedBy>Huzefa Ayub</cp:lastModifiedBy>
  <cp:revision>1</cp:revision>
  <dcterms:created xsi:type="dcterms:W3CDTF">2022-12-06T15:27:04Z</dcterms:created>
  <dcterms:modified xsi:type="dcterms:W3CDTF">2022-12-06T17:42:27Z</dcterms:modified>
</cp:coreProperties>
</file>